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59" r:id="rId6"/>
    <p:sldId id="281" r:id="rId7"/>
    <p:sldId id="263" r:id="rId8"/>
    <p:sldId id="264" r:id="rId9"/>
    <p:sldId id="288" r:id="rId10"/>
    <p:sldId id="265" r:id="rId11"/>
    <p:sldId id="272" r:id="rId12"/>
    <p:sldId id="282" r:id="rId13"/>
    <p:sldId id="277" r:id="rId14"/>
    <p:sldId id="275" r:id="rId15"/>
    <p:sldId id="283" r:id="rId16"/>
    <p:sldId id="285" r:id="rId17"/>
    <p:sldId id="286" r:id="rId18"/>
    <p:sldId id="289" r:id="rId19"/>
    <p:sldId id="287" r:id="rId20"/>
    <p:sldId id="267" r:id="rId21"/>
    <p:sldId id="280" r:id="rId22"/>
    <p:sldId id="268" r:id="rId23"/>
    <p:sldId id="270" r:id="rId2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9" autoAdjust="0"/>
  </p:normalViewPr>
  <p:slideViewPr>
    <p:cSldViewPr>
      <p:cViewPr varScale="1">
        <p:scale>
          <a:sx n="66" d="100"/>
          <a:sy n="66" d="100"/>
        </p:scale>
        <p:origin x="663" y="2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4B75E-F1A6-4508-BF4E-8BC6B380376F}" type="datetimeFigureOut">
              <a:rPr lang="en-CA" smtClean="0"/>
              <a:t>2025-10-30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2F7B4-4E72-408E-A948-E1B5516C73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670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F7B4-4E72-408E-A948-E1B5516C735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529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F7B4-4E72-408E-A948-E1B5516C735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202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F7B4-4E72-408E-A948-E1B5516C735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69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F7B4-4E72-408E-A948-E1B5516C7350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23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B7D91-4171-B7A5-F580-DFD4258C6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1558D-5EA5-FD4B-4B70-04D3E154F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0D8F6-E32D-229E-F985-F7AA9E99F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AD261-78EA-8107-5EF7-7DBEF8D2F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F7B4-4E72-408E-A948-E1B5516C7350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7126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3469F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3469F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3469F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3469F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3469F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500359" y="5301475"/>
            <a:ext cx="1691638" cy="15565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986" y="734058"/>
            <a:ext cx="11546027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295" y="1684477"/>
            <a:ext cx="11303408" cy="4747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7450" y="6379984"/>
            <a:ext cx="204470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33469F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rtyson@alconsilver.com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jp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hyperlink" Target="https://www.goldmining.com/projects/peru/crucero-project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aftermathsilver.com/projects/berenguela/historic-mineral-resourc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hyperlink" Target="https://bearcreekmining.com/projects/corani/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1338" y="0"/>
            <a:ext cx="8090659" cy="685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294872" cy="6857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03017" y="4693996"/>
            <a:ext cx="5580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>
                <a:solidFill>
                  <a:srgbClr val="33479F"/>
                </a:solidFill>
                <a:latin typeface="Times New Roman"/>
                <a:cs typeface="Times New Roman"/>
              </a:rPr>
              <a:t>INVESTOR</a:t>
            </a:r>
            <a:r>
              <a:rPr sz="3600" spc="-360" dirty="0">
                <a:solidFill>
                  <a:srgbClr val="33479F"/>
                </a:solidFill>
                <a:latin typeface="Times New Roman"/>
                <a:cs typeface="Times New Roman"/>
              </a:rPr>
              <a:t> </a:t>
            </a:r>
            <a:r>
              <a:rPr sz="3600" spc="-114" dirty="0">
                <a:solidFill>
                  <a:srgbClr val="33479F"/>
                </a:solidFill>
                <a:latin typeface="Times New Roman"/>
                <a:cs typeface="Times New Roman"/>
              </a:rPr>
              <a:t>PRESENTATION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2022" y="1447800"/>
            <a:ext cx="8048878" cy="3383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41209"/>
            <a:ext cx="2223134" cy="4597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650343" y="6381610"/>
            <a:ext cx="13970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z="1000" spc="-5" dirty="0">
                <a:solidFill>
                  <a:srgbClr val="33469F"/>
                </a:solidFill>
                <a:latin typeface="Times New Roman"/>
                <a:cs typeface="Times New Roman"/>
              </a:rPr>
              <a:t>1</a:t>
            </a:fld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flipH="1">
            <a:off x="508640" y="1766272"/>
            <a:ext cx="100960" cy="4861465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0957" y="319544"/>
            <a:ext cx="805901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100" cap="all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Drill results </a:t>
            </a:r>
            <a:r>
              <a:rPr lang="en-US" sz="1800" cap="all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long Section</a:t>
            </a:r>
            <a:endParaRPr sz="3100" dirty="0"/>
          </a:p>
        </p:txBody>
      </p:sp>
      <p:sp>
        <p:nvSpPr>
          <p:cNvPr id="6" name="object 6"/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F88C5CF-29CA-8D53-7B36-2114459A209F}"/>
              </a:ext>
            </a:extLst>
          </p:cNvPr>
          <p:cNvSpPr txBox="1"/>
          <p:nvPr/>
        </p:nvSpPr>
        <p:spPr>
          <a:xfrm>
            <a:off x="420957" y="1176377"/>
            <a:ext cx="10395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Highlights of drilling results are herein presented as N-S oriented long section </a:t>
            </a:r>
            <a:endParaRPr lang="en-US" sz="1600" b="1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D36376-A508-B3FA-9E42-61E7D5FAC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676993"/>
            <a:ext cx="10395610" cy="4950744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790FCB4F-0520-8D93-64A5-EF10419B3F70}"/>
              </a:ext>
            </a:extLst>
          </p:cNvPr>
          <p:cNvSpPr/>
          <p:nvPr/>
        </p:nvSpPr>
        <p:spPr>
          <a:xfrm flipH="1">
            <a:off x="10825884" y="1766272"/>
            <a:ext cx="100960" cy="4861465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16610-56EE-BBCF-5904-75A765EEC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91CB9D43-5D71-4169-BB07-E5CAA93257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666" y="354160"/>
            <a:ext cx="1142273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200" cap="all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Princesa Expansion Target </a:t>
            </a:r>
            <a:r>
              <a:rPr lang="en-US" sz="1800" cap="all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SURFACE GEOCHEMISTRY - silver</a:t>
            </a:r>
            <a:endParaRPr sz="18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F768A53-39E6-3C1D-6F7B-35A2AEA656A1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A27EB59-8DBA-75CC-A4C7-A2019326F515}"/>
              </a:ext>
            </a:extLst>
          </p:cNvPr>
          <p:cNvSpPr txBox="1"/>
          <p:nvPr/>
        </p:nvSpPr>
        <p:spPr>
          <a:xfrm>
            <a:off x="7831708" y="4383149"/>
            <a:ext cx="3330575" cy="2762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728980" marR="5080" indent="-716915">
              <a:lnSpc>
                <a:spcPct val="105000"/>
              </a:lnSpc>
              <a:spcBef>
                <a:spcPts val="55"/>
              </a:spcBef>
            </a:pPr>
            <a:r>
              <a:rPr sz="800" spc="-5" dirty="0">
                <a:solidFill>
                  <a:srgbClr val="FFFFFF"/>
                </a:solidFill>
                <a:latin typeface="Times New Roman"/>
                <a:cs typeface="Times New Roman"/>
              </a:rPr>
              <a:t>Vein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facing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east-southeast,</a:t>
            </a:r>
            <a:r>
              <a:rPr sz="8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showing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Times New Roman"/>
                <a:cs typeface="Times New Roman"/>
              </a:rPr>
              <a:t>clayey-looking</a:t>
            </a:r>
            <a:r>
              <a:rPr sz="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Huancané</a:t>
            </a:r>
            <a:r>
              <a:rPr sz="8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conglomerates</a:t>
            </a:r>
            <a:r>
              <a:rPr sz="8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forming  walls </a:t>
            </a:r>
            <a:r>
              <a:rPr sz="8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darker, 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well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defined</a:t>
            </a:r>
            <a:r>
              <a:rPr sz="800" spc="-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mineralized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structure.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36F601A8-2D7C-4C14-94FA-1D2CB32B5A9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C500AD-BE67-A7FC-3F86-E2FE8D6AE1F2}"/>
              </a:ext>
            </a:extLst>
          </p:cNvPr>
          <p:cNvGrpSpPr/>
          <p:nvPr/>
        </p:nvGrpSpPr>
        <p:grpSpPr>
          <a:xfrm>
            <a:off x="762000" y="894259"/>
            <a:ext cx="10210800" cy="5651459"/>
            <a:chOff x="1527577" y="1068685"/>
            <a:chExt cx="9567665" cy="54881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71C4E6-DFBE-CE9F-3197-FC5713CB5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7577" y="1068685"/>
              <a:ext cx="9567665" cy="548815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8E0197-C103-549C-E26B-746B613154EE}"/>
                </a:ext>
              </a:extLst>
            </p:cNvPr>
            <p:cNvSpPr/>
            <p:nvPr/>
          </p:nvSpPr>
          <p:spPr>
            <a:xfrm rot="1364844">
              <a:off x="7530062" y="4310342"/>
              <a:ext cx="2963404" cy="1522932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4CA805-9130-24C3-D0DE-F10398E88A39}"/>
                </a:ext>
              </a:extLst>
            </p:cNvPr>
            <p:cNvCxnSpPr>
              <a:cxnSpLocks/>
            </p:cNvCxnSpPr>
            <p:nvPr/>
          </p:nvCxnSpPr>
          <p:spPr>
            <a:xfrm>
              <a:off x="5183922" y="3271930"/>
              <a:ext cx="5246889" cy="2792525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8C2455-F6A2-5629-35AF-F31B48D65582}"/>
                </a:ext>
              </a:extLst>
            </p:cNvPr>
            <p:cNvCxnSpPr>
              <a:cxnSpLocks/>
            </p:cNvCxnSpPr>
            <p:nvPr/>
          </p:nvCxnSpPr>
          <p:spPr>
            <a:xfrm>
              <a:off x="5545830" y="2634129"/>
              <a:ext cx="854635" cy="1238538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630043C-EDF5-05B5-7315-7728CDA6FC98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24" y="2707146"/>
              <a:ext cx="1445833" cy="261723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EEBCB9-F847-BBFF-BC56-ABEB536F60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9746" y="2694309"/>
              <a:ext cx="647160" cy="1156885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5EB7B5-C9A0-C675-8C2F-ED400945B594}"/>
                </a:ext>
              </a:extLst>
            </p:cNvPr>
            <p:cNvCxnSpPr>
              <a:cxnSpLocks/>
            </p:cNvCxnSpPr>
            <p:nvPr/>
          </p:nvCxnSpPr>
          <p:spPr>
            <a:xfrm>
              <a:off x="7925387" y="2715782"/>
              <a:ext cx="647160" cy="1156885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66B40D-F172-CBB5-E8D9-B8CF92A2C840}"/>
                </a:ext>
              </a:extLst>
            </p:cNvPr>
            <p:cNvSpPr txBox="1"/>
            <p:nvPr/>
          </p:nvSpPr>
          <p:spPr>
            <a:xfrm rot="736383">
              <a:off x="2295318" y="2424538"/>
              <a:ext cx="2564037" cy="34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100" b="1" i="1" dirty="0">
                  <a:solidFill>
                    <a:schemeClr val="bg1"/>
                  </a:solidFill>
                </a:rPr>
                <a:t>La Princesa Vein wireframe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E3CDA13-7063-0C38-93B7-C8FBEA0E7DCB}"/>
                </a:ext>
              </a:extLst>
            </p:cNvPr>
            <p:cNvCxnSpPr>
              <a:cxnSpLocks/>
            </p:cNvCxnSpPr>
            <p:nvPr/>
          </p:nvCxnSpPr>
          <p:spPr>
            <a:xfrm>
              <a:off x="9418546" y="4907570"/>
              <a:ext cx="647160" cy="1156885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8274F09-EFF8-CE37-6A05-AA6316A3A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8739" y="5462962"/>
              <a:ext cx="2359937" cy="2305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C0A1D9-C632-CFA4-3F9D-83CA57104F06}"/>
                </a:ext>
              </a:extLst>
            </p:cNvPr>
            <p:cNvSpPr txBox="1"/>
            <p:nvPr/>
          </p:nvSpPr>
          <p:spPr>
            <a:xfrm>
              <a:off x="3603331" y="5202652"/>
              <a:ext cx="2206386" cy="508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400" b="1" dirty="0">
                  <a:solidFill>
                    <a:srgbClr val="FFFF00"/>
                  </a:solidFill>
                </a:rPr>
                <a:t>Untested Southeast Princesa Expansion Target 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9B5E8B-9397-34A6-088A-B41AAE9111C4}"/>
                </a:ext>
              </a:extLst>
            </p:cNvPr>
            <p:cNvGrpSpPr/>
            <p:nvPr/>
          </p:nvGrpSpPr>
          <p:grpSpPr>
            <a:xfrm>
              <a:off x="1527577" y="1095441"/>
              <a:ext cx="426346" cy="755960"/>
              <a:chOff x="4296259" y="1480588"/>
              <a:chExt cx="426346" cy="755960"/>
            </a:xfrm>
          </p:grpSpPr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D4C3CCDF-17FC-992D-920C-FCCB294B398C}"/>
                  </a:ext>
                </a:extLst>
              </p:cNvPr>
              <p:cNvSpPr/>
              <p:nvPr/>
            </p:nvSpPr>
            <p:spPr>
              <a:xfrm>
                <a:off x="4416797" y="1740501"/>
                <a:ext cx="185271" cy="49604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46E767-7ACA-35F1-E1DB-D8236D2CA43B}"/>
                  </a:ext>
                </a:extLst>
              </p:cNvPr>
              <p:cNvSpPr txBox="1"/>
              <p:nvPr/>
            </p:nvSpPr>
            <p:spPr>
              <a:xfrm>
                <a:off x="4296259" y="1480588"/>
                <a:ext cx="4263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b="1" dirty="0"/>
                  <a:t>N</a:t>
                </a: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FCFC8C-B343-E628-2A4B-B0C0C7425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4434" y="5725768"/>
              <a:ext cx="201953" cy="278402"/>
            </a:xfrm>
            <a:prstGeom prst="line">
              <a:avLst/>
            </a:prstGeom>
            <a:ln w="19050">
              <a:solidFill>
                <a:srgbClr val="0205B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3219C4-1012-BEAE-BEF4-022FDDF56C1C}"/>
                </a:ext>
              </a:extLst>
            </p:cNvPr>
            <p:cNvSpPr txBox="1"/>
            <p:nvPr/>
          </p:nvSpPr>
          <p:spPr>
            <a:xfrm>
              <a:off x="1887662" y="5159186"/>
              <a:ext cx="1267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Existing</a:t>
              </a:r>
            </a:p>
            <a:p>
              <a:r>
                <a:rPr lang="en-CA" sz="1400" b="1" dirty="0"/>
                <a:t>Drilling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501B403-7E0D-9CCD-A3E9-88D429F015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4434" y="6157716"/>
              <a:ext cx="201953" cy="27840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76024D-B414-7229-8FAE-4BAEC9773089}"/>
                </a:ext>
              </a:extLst>
            </p:cNvPr>
            <p:cNvSpPr txBox="1"/>
            <p:nvPr/>
          </p:nvSpPr>
          <p:spPr>
            <a:xfrm>
              <a:off x="1891996" y="6033621"/>
              <a:ext cx="1267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Mineralization</a:t>
              </a:r>
            </a:p>
            <a:p>
              <a:r>
                <a:rPr lang="en-CA" sz="1400" b="1" dirty="0"/>
                <a:t>Trends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5A459C1-154B-F8FA-3F34-76DB9ADD6F94}"/>
                </a:ext>
              </a:extLst>
            </p:cNvPr>
            <p:cNvCxnSpPr/>
            <p:nvPr/>
          </p:nvCxnSpPr>
          <p:spPr>
            <a:xfrm flipV="1">
              <a:off x="1755873" y="5305889"/>
              <a:ext cx="105563" cy="262806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3E196F-7363-F065-5727-0E3F5D0A47E9}"/>
                </a:ext>
              </a:extLst>
            </p:cNvPr>
            <p:cNvSpPr/>
            <p:nvPr/>
          </p:nvSpPr>
          <p:spPr>
            <a:xfrm>
              <a:off x="1803044" y="5295599"/>
              <a:ext cx="72000" cy="72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64FC78-D6B8-9D3C-7DAD-CF337F4614FA}"/>
                </a:ext>
              </a:extLst>
            </p:cNvPr>
            <p:cNvSpPr txBox="1"/>
            <p:nvPr/>
          </p:nvSpPr>
          <p:spPr>
            <a:xfrm>
              <a:off x="1874054" y="5603359"/>
              <a:ext cx="1267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Mapped</a:t>
              </a:r>
            </a:p>
            <a:p>
              <a:r>
                <a:rPr lang="en-CA" sz="1400" b="1" dirty="0"/>
                <a:t>Structures</a:t>
              </a:r>
            </a:p>
          </p:txBody>
        </p:sp>
      </p:grpSp>
      <p:sp>
        <p:nvSpPr>
          <p:cNvPr id="40" name="object 2">
            <a:extLst>
              <a:ext uri="{FF2B5EF4-FFF2-40B4-BE49-F238E27FC236}">
                <a16:creationId xmlns:a16="http://schemas.microsoft.com/office/drawing/2014/main" id="{8393023B-31C3-B260-09BB-EC07A358D441}"/>
              </a:ext>
            </a:extLst>
          </p:cNvPr>
          <p:cNvSpPr/>
          <p:nvPr/>
        </p:nvSpPr>
        <p:spPr>
          <a:xfrm flipH="1">
            <a:off x="688888" y="883373"/>
            <a:ext cx="73111" cy="5662345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id="{34150522-4887-F172-E359-5FB33DF25AD5}"/>
              </a:ext>
            </a:extLst>
          </p:cNvPr>
          <p:cNvSpPr/>
          <p:nvPr/>
        </p:nvSpPr>
        <p:spPr>
          <a:xfrm flipH="1">
            <a:off x="10955886" y="883373"/>
            <a:ext cx="104346" cy="5662345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85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DA5C8-A858-8549-F371-BC391981F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CA74D2B-38A6-855D-0829-E03FA819C75B}"/>
              </a:ext>
            </a:extLst>
          </p:cNvPr>
          <p:cNvSpPr/>
          <p:nvPr/>
        </p:nvSpPr>
        <p:spPr>
          <a:xfrm>
            <a:off x="0" y="319519"/>
            <a:ext cx="371332" cy="80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ADD96D9-9ED3-49CC-1BF7-790C63A72464}"/>
              </a:ext>
            </a:extLst>
          </p:cNvPr>
          <p:cNvSpPr/>
          <p:nvPr/>
        </p:nvSpPr>
        <p:spPr>
          <a:xfrm>
            <a:off x="0" y="1631632"/>
            <a:ext cx="10959757" cy="4515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16A0D96-3356-7330-8E1C-22F88B7E33CA}"/>
              </a:ext>
            </a:extLst>
          </p:cNvPr>
          <p:cNvSpPr/>
          <p:nvPr/>
        </p:nvSpPr>
        <p:spPr>
          <a:xfrm>
            <a:off x="435129" y="2246007"/>
            <a:ext cx="565946" cy="565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EBA84CA-75B2-D276-6069-E269D8D27FA3}"/>
              </a:ext>
            </a:extLst>
          </p:cNvPr>
          <p:cNvSpPr/>
          <p:nvPr/>
        </p:nvSpPr>
        <p:spPr>
          <a:xfrm>
            <a:off x="435129" y="3153090"/>
            <a:ext cx="565946" cy="565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8AA2507-A70E-48FE-D162-57CCC8F15487}"/>
              </a:ext>
            </a:extLst>
          </p:cNvPr>
          <p:cNvSpPr/>
          <p:nvPr/>
        </p:nvSpPr>
        <p:spPr>
          <a:xfrm>
            <a:off x="435129" y="4101679"/>
            <a:ext cx="565946" cy="565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DDFBD5B-D717-F337-D3BA-5C6CCC9C2C81}"/>
              </a:ext>
            </a:extLst>
          </p:cNvPr>
          <p:cNvSpPr/>
          <p:nvPr/>
        </p:nvSpPr>
        <p:spPr>
          <a:xfrm>
            <a:off x="435128" y="5039130"/>
            <a:ext cx="565946" cy="565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24CA98D-09C6-C587-FD28-0138FD04BABE}"/>
              </a:ext>
            </a:extLst>
          </p:cNvPr>
          <p:cNvSpPr/>
          <p:nvPr/>
        </p:nvSpPr>
        <p:spPr>
          <a:xfrm>
            <a:off x="14071" y="51220"/>
            <a:ext cx="12177921" cy="6806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70C0D91-2A5B-3136-CC03-27ED7D02BDC7}"/>
              </a:ext>
            </a:extLst>
          </p:cNvPr>
          <p:cNvSpPr/>
          <p:nvPr/>
        </p:nvSpPr>
        <p:spPr>
          <a:xfrm>
            <a:off x="0" y="1706524"/>
            <a:ext cx="11247486" cy="51435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6BFDC74-0DEE-24AB-17DB-13997F33F3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812" y="319519"/>
            <a:ext cx="11107184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100" spc="-5" dirty="0">
                <a:solidFill>
                  <a:srgbClr val="33479F"/>
                </a:solidFill>
              </a:rPr>
              <a:t>PRINCESA DEPOSIT AND EXPANSION TARGET CATALYSTS</a:t>
            </a:r>
            <a:endParaRPr sz="3100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18F6A90-7659-BA20-0818-2950C04524B6}"/>
              </a:ext>
            </a:extLst>
          </p:cNvPr>
          <p:cNvSpPr txBox="1"/>
          <p:nvPr/>
        </p:nvSpPr>
        <p:spPr>
          <a:xfrm>
            <a:off x="1013100" y="1979534"/>
            <a:ext cx="9350100" cy="275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lang="en-US"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NEXT STEPS:</a:t>
            </a:r>
          </a:p>
          <a:p>
            <a:pPr marL="76200">
              <a:lnSpc>
                <a:spcPct val="100000"/>
              </a:lnSpc>
              <a:spcBef>
                <a:spcPts val="100"/>
              </a:spcBef>
            </a:pPr>
            <a:endParaRPr lang="en-US" sz="2400" b="1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4191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Realize Princesa Deposit Growth Potential - </a:t>
            </a:r>
            <a:r>
              <a:rPr lang="en-US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4500m Infill/Step Out Drill Program</a:t>
            </a:r>
          </a:p>
          <a:p>
            <a:pPr marL="4191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2400" b="1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4191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Test Princesa Expansion Target -  </a:t>
            </a:r>
            <a:r>
              <a:rPr lang="en-US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1500m Drill Program</a:t>
            </a:r>
          </a:p>
          <a:p>
            <a:pPr marL="2476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2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720"/>
              </a:spcBef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791E5CE6-9893-3F02-F06A-9E382BB3BF64}"/>
              </a:ext>
            </a:extLst>
          </p:cNvPr>
          <p:cNvSpPr/>
          <p:nvPr/>
        </p:nvSpPr>
        <p:spPr>
          <a:xfrm>
            <a:off x="0" y="319519"/>
            <a:ext cx="371332" cy="80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F626F38E-2E43-C935-2834-9BCD5FF8B57A}"/>
              </a:ext>
            </a:extLst>
          </p:cNvPr>
          <p:cNvSpPr txBox="1"/>
          <p:nvPr/>
        </p:nvSpPr>
        <p:spPr>
          <a:xfrm>
            <a:off x="11675235" y="6381610"/>
            <a:ext cx="8890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000" spc="-5" dirty="0">
                <a:solidFill>
                  <a:srgbClr val="33469F"/>
                </a:solidFill>
                <a:latin typeface="Times New Roman"/>
                <a:cs typeface="Times New Roman"/>
              </a:rPr>
              <a:t>4</a:t>
            </a:r>
            <a:endParaRPr sz="1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6722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06520-717B-3896-7D04-D87BA4061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DEA411E5-F3DA-83BF-FA87-8DC98FB3D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692" y="329678"/>
            <a:ext cx="965921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CA" sz="32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PROPOSED INFILL / STEP-OUT DRILL PROGRAM</a:t>
            </a:r>
            <a:endParaRPr sz="31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911D81C-EDEA-56DA-F3C1-AFFA5FD3622A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D49CFCF-CCF3-C13A-CB43-EA63ADDF7766}"/>
              </a:ext>
            </a:extLst>
          </p:cNvPr>
          <p:cNvSpPr txBox="1"/>
          <p:nvPr/>
        </p:nvSpPr>
        <p:spPr>
          <a:xfrm>
            <a:off x="7831708" y="4383149"/>
            <a:ext cx="3330575" cy="2762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728980" marR="5080" indent="-716915">
              <a:lnSpc>
                <a:spcPct val="105000"/>
              </a:lnSpc>
              <a:spcBef>
                <a:spcPts val="55"/>
              </a:spcBef>
            </a:pPr>
            <a:r>
              <a:rPr sz="800" spc="-5" dirty="0">
                <a:solidFill>
                  <a:srgbClr val="FFFFFF"/>
                </a:solidFill>
                <a:latin typeface="Times New Roman"/>
                <a:cs typeface="Times New Roman"/>
              </a:rPr>
              <a:t>Vein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facing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east-southeast,</a:t>
            </a:r>
            <a:r>
              <a:rPr sz="8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showing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Times New Roman"/>
                <a:cs typeface="Times New Roman"/>
              </a:rPr>
              <a:t>clayey-looking</a:t>
            </a:r>
            <a:r>
              <a:rPr sz="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Huancané</a:t>
            </a:r>
            <a:r>
              <a:rPr sz="8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conglomerates</a:t>
            </a:r>
            <a:r>
              <a:rPr sz="8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forming  walls </a:t>
            </a:r>
            <a:r>
              <a:rPr sz="8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darker, 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well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defined</a:t>
            </a:r>
            <a:r>
              <a:rPr sz="800" spc="-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mineralized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structure.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E5F95673-F2ED-B421-B0DE-497AA72D07D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id="{A868F4AE-54B3-A2F1-7E0C-F1381449EB78}"/>
              </a:ext>
            </a:extLst>
          </p:cNvPr>
          <p:cNvSpPr/>
          <p:nvPr/>
        </p:nvSpPr>
        <p:spPr>
          <a:xfrm flipH="1">
            <a:off x="319142" y="1905000"/>
            <a:ext cx="110550" cy="4252574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3906B09E-5B5E-53AF-832B-6AD25B22CD50}"/>
              </a:ext>
            </a:extLst>
          </p:cNvPr>
          <p:cNvSpPr txBox="1"/>
          <p:nvPr/>
        </p:nvSpPr>
        <p:spPr>
          <a:xfrm>
            <a:off x="345377" y="1069044"/>
            <a:ext cx="109917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A 4,540m drill program consisting of 31 holes averaging 150m depth drilled from 15 pads in a fan array is proposed to infill gaps in the historical drill zone, while working towards improving the resource categorization from inferred to indicated as well as step-out holes to test mineralization laterally along La Princesa vein.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>
              <a:highlight>
                <a:srgbClr val="FFFF00"/>
              </a:highligh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48EEF-50DC-3B7C-9085-3D1DFA340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92" y="1905000"/>
            <a:ext cx="10991725" cy="4640718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56FD20C-A6BE-5BB2-A7CF-24E6322A057A}"/>
              </a:ext>
            </a:extLst>
          </p:cNvPr>
          <p:cNvSpPr/>
          <p:nvPr/>
        </p:nvSpPr>
        <p:spPr>
          <a:xfrm flipH="1">
            <a:off x="11363338" y="1905000"/>
            <a:ext cx="110550" cy="4252574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749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15D07-46D4-B3C8-BE05-44A046625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08E727E-984A-9B92-F3DC-BFE4FC87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19544"/>
            <a:ext cx="935441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CA" sz="32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PROPOSED TARGETING DRILL PROGRAM</a:t>
            </a:r>
            <a:endParaRPr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D36F5F0-C5CF-A82A-F192-DBDFDC2D63AF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B33BBB6-31DE-3F1A-6DA3-98C220A0D1DD}"/>
              </a:ext>
            </a:extLst>
          </p:cNvPr>
          <p:cNvSpPr txBox="1"/>
          <p:nvPr/>
        </p:nvSpPr>
        <p:spPr>
          <a:xfrm>
            <a:off x="7831708" y="4383149"/>
            <a:ext cx="3330575" cy="2762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728980" marR="5080" indent="-716915">
              <a:lnSpc>
                <a:spcPct val="105000"/>
              </a:lnSpc>
              <a:spcBef>
                <a:spcPts val="55"/>
              </a:spcBef>
            </a:pPr>
            <a:r>
              <a:rPr sz="800" spc="-5" dirty="0">
                <a:solidFill>
                  <a:srgbClr val="FFFFFF"/>
                </a:solidFill>
                <a:latin typeface="Times New Roman"/>
                <a:cs typeface="Times New Roman"/>
              </a:rPr>
              <a:t>Vein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facing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east-southeast,</a:t>
            </a:r>
            <a:r>
              <a:rPr sz="8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showing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Times New Roman"/>
                <a:cs typeface="Times New Roman"/>
              </a:rPr>
              <a:t>clayey-looking</a:t>
            </a:r>
            <a:r>
              <a:rPr sz="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Huancané</a:t>
            </a:r>
            <a:r>
              <a:rPr sz="8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conglomerates</a:t>
            </a:r>
            <a:r>
              <a:rPr sz="8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forming  walls </a:t>
            </a:r>
            <a:r>
              <a:rPr sz="8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darker, 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well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defined</a:t>
            </a:r>
            <a:r>
              <a:rPr sz="800" spc="-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mineralized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structure.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4BE8A506-BE03-9C2C-1A19-E2ED1250419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1A72CE3-1EDD-820C-ADCD-014DDC97FF9D}"/>
              </a:ext>
            </a:extLst>
          </p:cNvPr>
          <p:cNvSpPr/>
          <p:nvPr/>
        </p:nvSpPr>
        <p:spPr>
          <a:xfrm>
            <a:off x="571592" y="1709889"/>
            <a:ext cx="98552" cy="4709737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24A8942-4EED-63D1-12F1-E898785C8FD3}"/>
              </a:ext>
            </a:extLst>
          </p:cNvPr>
          <p:cNvSpPr/>
          <p:nvPr/>
        </p:nvSpPr>
        <p:spPr>
          <a:xfrm>
            <a:off x="11494853" y="1709888"/>
            <a:ext cx="114338" cy="4709737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E85B725-46BF-2C18-AA30-C7DA98DFBC56}"/>
              </a:ext>
            </a:extLst>
          </p:cNvPr>
          <p:cNvSpPr txBox="1"/>
          <p:nvPr/>
        </p:nvSpPr>
        <p:spPr>
          <a:xfrm>
            <a:off x="285875" y="1029149"/>
            <a:ext cx="1121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A 1,550m drill program consisting of 9 holes averaging 170m depth drilled from 4 pads in a fan array is proposed to test mineralization at the </a:t>
            </a:r>
            <a:r>
              <a:rPr lang="en-US" sz="16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Southeast Target </a:t>
            </a: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over limestone and vein outcrops as well as across the river to the east side.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26B19-99C8-EEE5-F9BC-EEF09817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4" y="1709889"/>
            <a:ext cx="10848754" cy="47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9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6878D-2D80-1173-482E-EBEFCE642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>
            <a:extLst>
              <a:ext uri="{FF2B5EF4-FFF2-40B4-BE49-F238E27FC236}">
                <a16:creationId xmlns:a16="http://schemas.microsoft.com/office/drawing/2014/main" id="{50E80243-10F1-7B12-DE10-45AF0421C704}"/>
              </a:ext>
            </a:extLst>
          </p:cNvPr>
          <p:cNvSpPr/>
          <p:nvPr/>
        </p:nvSpPr>
        <p:spPr>
          <a:xfrm>
            <a:off x="-14868" y="1480020"/>
            <a:ext cx="11675234" cy="5377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1D79435-8462-AC78-BCAD-E0AB10DDFD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222" y="319544"/>
            <a:ext cx="8711978" cy="14125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CA" sz="3200" cap="all" dirty="0"/>
              <a:t>The Star CRD Project</a:t>
            </a:r>
            <a:r>
              <a:rPr lang="en-CA" cap="all" dirty="0"/>
              <a:t>, </a:t>
            </a:r>
            <a:r>
              <a:rPr lang="en-CA" sz="2000" cap="all" dirty="0"/>
              <a:t>First Mover Advantage</a:t>
            </a:r>
            <a:br>
              <a:rPr lang="en-CA" cap="all" dirty="0"/>
            </a:br>
            <a:br>
              <a:rPr lang="en-CA" dirty="0"/>
            </a:br>
            <a:endParaRPr sz="31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C8E283C-975D-AF7F-5A31-122DB39F7FB3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6EFFB8-636C-B01C-190B-A978D950B5F4}"/>
              </a:ext>
            </a:extLst>
          </p:cNvPr>
          <p:cNvSpPr txBox="1"/>
          <p:nvPr/>
        </p:nvSpPr>
        <p:spPr>
          <a:xfrm>
            <a:off x="11675234" y="6381610"/>
            <a:ext cx="28816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lang="en-CA" sz="1000" dirty="0">
                <a:latin typeface="Times New Roman"/>
                <a:cs typeface="Times New Roman"/>
              </a:rPr>
              <a:t>15</a:t>
            </a:r>
          </a:p>
          <a:p>
            <a:pPr marL="12700">
              <a:lnSpc>
                <a:spcPts val="1190"/>
              </a:lnSpc>
            </a:pP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5EFDE-CE93-F436-597A-9C94E66D4281}"/>
              </a:ext>
            </a:extLst>
          </p:cNvPr>
          <p:cNvSpPr txBox="1"/>
          <p:nvPr/>
        </p:nvSpPr>
        <p:spPr>
          <a:xfrm>
            <a:off x="3048000" y="6322408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Look Southwest from Harrington – Hickory Mine at Numerous Mines and Pits</a:t>
            </a:r>
          </a:p>
          <a:p>
            <a:r>
              <a:rPr lang="en-CA" sz="1200" dirty="0">
                <a:solidFill>
                  <a:schemeClr val="bg1"/>
                </a:solidFill>
              </a:rPr>
              <a:t>Development in the Permian Limestone along the Western Flank of the Star Graben.</a:t>
            </a:r>
          </a:p>
          <a:p>
            <a:r>
              <a:rPr lang="en-CA" dirty="0"/>
              <a:t> </a:t>
            </a:r>
          </a:p>
        </p:txBody>
      </p:sp>
      <p:pic>
        <p:nvPicPr>
          <p:cNvPr id="9" name="Picture 8" descr="A dirt road through a desert&#10;&#10;AI-generated content may be incorrect.">
            <a:extLst>
              <a:ext uri="{FF2B5EF4-FFF2-40B4-BE49-F238E27FC236}">
                <a16:creationId xmlns:a16="http://schemas.microsoft.com/office/drawing/2014/main" id="{4C422780-1313-ECBE-4A99-C78A761F6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503693"/>
            <a:ext cx="6934200" cy="48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6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A188D-E246-643D-463F-A8A98D3ED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296F07-25AA-1ACF-D1EF-1FBB33DAEDBF}"/>
              </a:ext>
            </a:extLst>
          </p:cNvPr>
          <p:cNvSpPr/>
          <p:nvPr/>
        </p:nvSpPr>
        <p:spPr>
          <a:xfrm>
            <a:off x="3778666" y="1954130"/>
            <a:ext cx="7678225" cy="4738136"/>
          </a:xfrm>
          <a:custGeom>
            <a:avLst/>
            <a:gdLst/>
            <a:ahLst/>
            <a:cxnLst/>
            <a:rect l="l" t="t" r="r" b="b"/>
            <a:pathLst>
              <a:path w="4953000" h="3547745">
                <a:moveTo>
                  <a:pt x="0" y="3547236"/>
                </a:moveTo>
                <a:lnTo>
                  <a:pt x="4953000" y="3547236"/>
                </a:lnTo>
                <a:lnTo>
                  <a:pt x="4953000" y="0"/>
                </a:lnTo>
                <a:lnTo>
                  <a:pt x="0" y="0"/>
                </a:lnTo>
                <a:lnTo>
                  <a:pt x="0" y="3547236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713EEEA-1DD5-9467-BFC7-3B722183F802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171BBB6-050B-338E-78BF-E8781DD2728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45330" y="6443220"/>
            <a:ext cx="204470" cy="165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0BF6F-C3B7-1F7E-E079-3BE695F560C0}"/>
              </a:ext>
            </a:extLst>
          </p:cNvPr>
          <p:cNvSpPr txBox="1"/>
          <p:nvPr/>
        </p:nvSpPr>
        <p:spPr>
          <a:xfrm>
            <a:off x="368988" y="1989941"/>
            <a:ext cx="322592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hectares of lode claims located on the eastern flank of the Star Range in Southern Utah.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claim block covers an area that forms a "3 sided graben" block of sedimentary rocks. Grabens often provide a closed environment for circulating hydrothermal fluids...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excellent environment to explore for buried CRD's</a:t>
            </a:r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Milford Mine (copper, US $100m upgrade underway) is only 7 miles to the north of Star.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miners including 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Kinross, Anglo Gold 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Electrum Group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entered the district.</a:t>
            </a:r>
          </a:p>
          <a:p>
            <a:endParaRPr lang="en-CA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886A6C-4D34-AEA0-D450-27BB55F1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691" y="2057400"/>
            <a:ext cx="7491109" cy="4577264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BA009178-7F16-D328-C61E-54F479648963}"/>
              </a:ext>
            </a:extLst>
          </p:cNvPr>
          <p:cNvSpPr/>
          <p:nvPr/>
        </p:nvSpPr>
        <p:spPr>
          <a:xfrm>
            <a:off x="3683858" y="1954129"/>
            <a:ext cx="118001" cy="4738137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301F09A8-2B3F-162B-C30A-589911414030}"/>
              </a:ext>
            </a:extLst>
          </p:cNvPr>
          <p:cNvSpPr/>
          <p:nvPr/>
        </p:nvSpPr>
        <p:spPr>
          <a:xfrm>
            <a:off x="11414632" y="1954129"/>
            <a:ext cx="152805" cy="4738137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53DDDD09-7BFF-14EC-A883-32225F62A0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43744"/>
            <a:ext cx="9634169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CA" sz="3200" cap="all" dirty="0"/>
              <a:t>Star Project – A Silver </a:t>
            </a:r>
            <a:r>
              <a:rPr lang="en-CA" sz="3200" cap="all" dirty="0" err="1"/>
              <a:t>crd</a:t>
            </a:r>
            <a:r>
              <a:rPr lang="en-CA" sz="3200" cap="all" dirty="0"/>
              <a:t> Project In An Historic Mining District</a:t>
            </a:r>
            <a:endParaRPr sz="3100" dirty="0"/>
          </a:p>
        </p:txBody>
      </p:sp>
    </p:spTree>
    <p:extLst>
      <p:ext uri="{BB962C8B-B14F-4D97-AF65-F5344CB8AC3E}">
        <p14:creationId xmlns:p14="http://schemas.microsoft.com/office/powerpoint/2010/main" val="1274923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49497-1525-CD21-A6AD-F9B119BE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A357DF65-4A77-3CA4-F569-A940E550706B}"/>
              </a:ext>
            </a:extLst>
          </p:cNvPr>
          <p:cNvSpPr/>
          <p:nvPr/>
        </p:nvSpPr>
        <p:spPr>
          <a:xfrm>
            <a:off x="3124201" y="1088351"/>
            <a:ext cx="8493250" cy="5617250"/>
          </a:xfrm>
          <a:custGeom>
            <a:avLst/>
            <a:gdLst/>
            <a:ahLst/>
            <a:cxnLst/>
            <a:rect l="l" t="t" r="r" b="b"/>
            <a:pathLst>
              <a:path w="4953000" h="3547745">
                <a:moveTo>
                  <a:pt x="0" y="3547236"/>
                </a:moveTo>
                <a:lnTo>
                  <a:pt x="4953000" y="3547236"/>
                </a:lnTo>
                <a:lnTo>
                  <a:pt x="4953000" y="0"/>
                </a:lnTo>
                <a:lnTo>
                  <a:pt x="0" y="0"/>
                </a:lnTo>
                <a:lnTo>
                  <a:pt x="0" y="3547236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A3E4FA3-31E2-A221-3F80-5F4CC0F391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61987"/>
            <a:ext cx="965921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CA" sz="3200" cap="all" dirty="0"/>
              <a:t>Rebel Silver-A Primary Drill Target</a:t>
            </a:r>
            <a:endParaRPr sz="31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32545EA-2494-7581-5934-FF33EAB6E1E2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0C92722-B654-0BBB-4031-E36415F779CD}"/>
              </a:ext>
            </a:extLst>
          </p:cNvPr>
          <p:cNvSpPr txBox="1"/>
          <p:nvPr/>
        </p:nvSpPr>
        <p:spPr>
          <a:xfrm>
            <a:off x="7831708" y="4383149"/>
            <a:ext cx="3330575" cy="2762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728980" marR="5080" indent="-716915">
              <a:lnSpc>
                <a:spcPct val="105000"/>
              </a:lnSpc>
              <a:spcBef>
                <a:spcPts val="55"/>
              </a:spcBef>
            </a:pPr>
            <a:r>
              <a:rPr sz="800" spc="-5" dirty="0">
                <a:solidFill>
                  <a:srgbClr val="FFFFFF"/>
                </a:solidFill>
                <a:latin typeface="Times New Roman"/>
                <a:cs typeface="Times New Roman"/>
              </a:rPr>
              <a:t>Vein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facing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east-southeast,</a:t>
            </a:r>
            <a:r>
              <a:rPr sz="8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showing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Times New Roman"/>
                <a:cs typeface="Times New Roman"/>
              </a:rPr>
              <a:t>clayey-looking</a:t>
            </a:r>
            <a:r>
              <a:rPr sz="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Huancané</a:t>
            </a:r>
            <a:r>
              <a:rPr sz="8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conglomerates</a:t>
            </a:r>
            <a:r>
              <a:rPr sz="8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forming  walls </a:t>
            </a:r>
            <a:r>
              <a:rPr sz="8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darker, 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well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defined</a:t>
            </a:r>
            <a:r>
              <a:rPr sz="800" spc="-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mineralized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structure.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CD5DF0CB-660C-C3CB-2F08-4E938CE982E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AD4759E6-24EB-3779-9D3F-8EE86626F464}"/>
              </a:ext>
            </a:extLst>
          </p:cNvPr>
          <p:cNvSpPr txBox="1"/>
          <p:nvPr/>
        </p:nvSpPr>
        <p:spPr>
          <a:xfrm>
            <a:off x="19591" y="1600200"/>
            <a:ext cx="302840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285750">
              <a:buFont typeface="Wingdings" panose="05000000000000000000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Rebel Silver Target focuses on the NE vein extension into a CRD type chimney structure.</a:t>
            </a:r>
          </a:p>
          <a:p>
            <a:pPr marL="74250"/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5750">
              <a:buFont typeface="Wingdings" panose="05000000000000000000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chimney host rock is Toroweap limestone.</a:t>
            </a:r>
          </a:p>
          <a:p>
            <a:pPr marL="74250"/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5750">
              <a:buFont typeface="Wingdings" panose="05000000000000000000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potential to find larger CRD's at depth in the Toroweap Limestone.</a:t>
            </a:r>
          </a:p>
          <a:p>
            <a:r>
              <a:rPr lang="en-CA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87A7335-ADA8-889C-05B1-BCEC2F7B6E8D}"/>
              </a:ext>
            </a:extLst>
          </p:cNvPr>
          <p:cNvSpPr/>
          <p:nvPr/>
        </p:nvSpPr>
        <p:spPr>
          <a:xfrm flipH="1">
            <a:off x="11387802" y="1260322"/>
            <a:ext cx="88975" cy="5285396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7B72A-0524-9EFC-C06D-49A3766B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684" y="1260321"/>
            <a:ext cx="8073119" cy="5285397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3DDA5CD2-C9E3-4A5D-E07D-5C1D10D4F48A}"/>
              </a:ext>
            </a:extLst>
          </p:cNvPr>
          <p:cNvSpPr/>
          <p:nvPr/>
        </p:nvSpPr>
        <p:spPr>
          <a:xfrm flipH="1">
            <a:off x="3225709" y="1252888"/>
            <a:ext cx="112716" cy="5292830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720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0CE93-CA15-D339-F894-8024BA344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C38FD9AB-2C1C-154C-3A32-BE5DE256983A}"/>
              </a:ext>
            </a:extLst>
          </p:cNvPr>
          <p:cNvSpPr/>
          <p:nvPr/>
        </p:nvSpPr>
        <p:spPr>
          <a:xfrm>
            <a:off x="4272487" y="1219200"/>
            <a:ext cx="7130635" cy="5276813"/>
          </a:xfrm>
          <a:custGeom>
            <a:avLst/>
            <a:gdLst/>
            <a:ahLst/>
            <a:cxnLst/>
            <a:rect l="l" t="t" r="r" b="b"/>
            <a:pathLst>
              <a:path w="4953000" h="3547745">
                <a:moveTo>
                  <a:pt x="0" y="3547236"/>
                </a:moveTo>
                <a:lnTo>
                  <a:pt x="4953000" y="3547236"/>
                </a:lnTo>
                <a:lnTo>
                  <a:pt x="4953000" y="0"/>
                </a:lnTo>
                <a:lnTo>
                  <a:pt x="0" y="0"/>
                </a:lnTo>
                <a:lnTo>
                  <a:pt x="0" y="3547236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320A75B-F0AB-4DFA-238B-3C9771700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61987"/>
            <a:ext cx="965921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CA" sz="3200" cap="all" dirty="0"/>
              <a:t>Hickory Rebel Targets</a:t>
            </a:r>
            <a:endParaRPr sz="31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A929414-0C07-341E-46F0-20BABD5AE80E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5D291DC-BFCE-3F0C-DD7E-1FE903E40D9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1BC10-87BC-A7A2-C5AA-FE45174AE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207" y="1295401"/>
            <a:ext cx="7019105" cy="5084583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161E5B06-EB84-6C21-C220-3B6FA2402F0C}"/>
              </a:ext>
            </a:extLst>
          </p:cNvPr>
          <p:cNvSpPr/>
          <p:nvPr/>
        </p:nvSpPr>
        <p:spPr>
          <a:xfrm flipH="1">
            <a:off x="4245694" y="1219200"/>
            <a:ext cx="45720" cy="5276813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7A7845-1B3F-37A0-5CDB-EBD0D844E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43" y="1634141"/>
            <a:ext cx="4092295" cy="4016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5CE35F-177D-989E-BDFF-F22AA4460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22" y="5974282"/>
            <a:ext cx="3368332" cy="175275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277ED03E-4654-DBEC-1892-99B1C4F479EC}"/>
              </a:ext>
            </a:extLst>
          </p:cNvPr>
          <p:cNvSpPr/>
          <p:nvPr/>
        </p:nvSpPr>
        <p:spPr>
          <a:xfrm flipH="1">
            <a:off x="11384195" y="1219200"/>
            <a:ext cx="45720" cy="5276813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455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2C90-C348-8D7A-9245-1F54CA47B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>
            <a:extLst>
              <a:ext uri="{FF2B5EF4-FFF2-40B4-BE49-F238E27FC236}">
                <a16:creationId xmlns:a16="http://schemas.microsoft.com/office/drawing/2014/main" id="{A462D2D6-0DC9-DA25-B777-39D2D196A493}"/>
              </a:ext>
            </a:extLst>
          </p:cNvPr>
          <p:cNvSpPr/>
          <p:nvPr/>
        </p:nvSpPr>
        <p:spPr>
          <a:xfrm>
            <a:off x="-57784" y="1538708"/>
            <a:ext cx="11675234" cy="5377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4070D82-9C08-B052-D5A2-A52707752A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222" y="319544"/>
            <a:ext cx="6611214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200" dirty="0"/>
              <a:t>STAR PROJECT CATALYSTS TO FIRST DRILL PROGRAM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F6EC3C7-6A5B-599F-80B1-A0EF058F0869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7CA2062D-BAB4-14AD-F0F2-9D48D65170FD}"/>
              </a:ext>
            </a:extLst>
          </p:cNvPr>
          <p:cNvSpPr txBox="1"/>
          <p:nvPr/>
        </p:nvSpPr>
        <p:spPr>
          <a:xfrm>
            <a:off x="685800" y="2000165"/>
            <a:ext cx="10134600" cy="46705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2 of land mapping and geochemistry at the Rebel and Hickory Mine target zones</a:t>
            </a:r>
            <a:endParaRPr lang="en-C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 land access agreements with patented claimholders</a:t>
            </a:r>
            <a:endParaRPr lang="en-C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Airborne ground magnetics survey</a:t>
            </a:r>
            <a:endParaRPr lang="en-C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 gravity survey  </a:t>
            </a:r>
            <a:endParaRPr lang="en-C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 for drill permits Q1 2026</a:t>
            </a:r>
            <a:endParaRPr lang="en-C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staking targeting NW copper zone</a:t>
            </a:r>
            <a:endParaRPr lang="en-C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7650" indent="-1714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2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720"/>
              </a:spcBef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F26D5BE9-736B-9B8B-F34D-4FBD197C342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17450" y="6379984"/>
            <a:ext cx="204470" cy="165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5707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656" y="319544"/>
            <a:ext cx="240157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30" dirty="0">
                <a:solidFill>
                  <a:srgbClr val="33479F"/>
                </a:solidFill>
              </a:rPr>
              <a:t>DISCLAIMER</a:t>
            </a:r>
            <a:endParaRPr sz="3100" dirty="0"/>
          </a:p>
        </p:txBody>
      </p:sp>
      <p:sp>
        <p:nvSpPr>
          <p:cNvPr id="4" name="object 4"/>
          <p:cNvSpPr txBox="1"/>
          <p:nvPr/>
        </p:nvSpPr>
        <p:spPr>
          <a:xfrm>
            <a:off x="388416" y="1238250"/>
            <a:ext cx="11400790" cy="4874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5"/>
              </a:spcBef>
            </a:pPr>
            <a:r>
              <a:rPr sz="800" b="1" spc="-25" dirty="0">
                <a:latin typeface="Times New Roman"/>
                <a:cs typeface="Times New Roman"/>
              </a:rPr>
              <a:t>Information </a:t>
            </a:r>
            <a:r>
              <a:rPr sz="800" b="1" spc="-15" dirty="0">
                <a:latin typeface="Times New Roman"/>
                <a:cs typeface="Times New Roman"/>
              </a:rPr>
              <a:t>Contained </a:t>
            </a:r>
            <a:r>
              <a:rPr sz="800" b="1" dirty="0">
                <a:latin typeface="Times New Roman"/>
                <a:cs typeface="Times New Roman"/>
              </a:rPr>
              <a:t>in </a:t>
            </a:r>
            <a:r>
              <a:rPr sz="800" b="1" spc="-5" dirty="0">
                <a:latin typeface="Times New Roman"/>
                <a:cs typeface="Times New Roman"/>
              </a:rPr>
              <a:t>this</a:t>
            </a:r>
            <a:r>
              <a:rPr sz="800" b="1" spc="-140" dirty="0">
                <a:latin typeface="Times New Roman"/>
                <a:cs typeface="Times New Roman"/>
              </a:rPr>
              <a:t> </a:t>
            </a:r>
            <a:r>
              <a:rPr sz="800" b="1" spc="-20" dirty="0">
                <a:latin typeface="Times New Roman"/>
                <a:cs typeface="Times New Roman"/>
              </a:rPr>
              <a:t>Presentation</a:t>
            </a: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 dirty="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  <a:spcBef>
                <a:spcPts val="5"/>
              </a:spcBef>
            </a:pPr>
            <a:r>
              <a:rPr sz="800" spc="-10" dirty="0">
                <a:latin typeface="Times New Roman"/>
                <a:cs typeface="Times New Roman"/>
              </a:rPr>
              <a:t>This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presentation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(the</a:t>
            </a:r>
            <a:r>
              <a:rPr sz="800" spc="-8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“</a:t>
            </a:r>
            <a:r>
              <a:rPr sz="800" b="1" spc="-20" dirty="0">
                <a:latin typeface="Times New Roman"/>
                <a:cs typeface="Times New Roman"/>
              </a:rPr>
              <a:t>Presentation”)</a:t>
            </a:r>
            <a:r>
              <a:rPr sz="800" spc="-20" dirty="0">
                <a:latin typeface="Times New Roman"/>
                <a:cs typeface="Times New Roman"/>
              </a:rPr>
              <a:t>is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summary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description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Alcon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Silver Corp.</a:t>
            </a:r>
            <a:r>
              <a:rPr sz="800" spc="-8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(“</a:t>
            </a:r>
            <a:r>
              <a:rPr sz="800" b="1" spc="-15" dirty="0">
                <a:latin typeface="Times New Roman"/>
                <a:cs typeface="Times New Roman"/>
              </a:rPr>
              <a:t>Alcon</a:t>
            </a:r>
            <a:r>
              <a:rPr sz="800" spc="-15" dirty="0">
                <a:latin typeface="Times New Roman"/>
                <a:cs typeface="Times New Roman"/>
              </a:rPr>
              <a:t>”</a:t>
            </a:r>
            <a:r>
              <a:rPr sz="800" spc="-13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“</a:t>
            </a:r>
            <a:r>
              <a:rPr sz="800" b="1" spc="-15" dirty="0">
                <a:latin typeface="Times New Roman"/>
                <a:cs typeface="Times New Roman"/>
              </a:rPr>
              <a:t>Company</a:t>
            </a:r>
            <a:r>
              <a:rPr sz="800" spc="-15" dirty="0">
                <a:latin typeface="Times New Roman"/>
                <a:cs typeface="Times New Roman"/>
              </a:rPr>
              <a:t>”)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its </a:t>
            </a:r>
            <a:r>
              <a:rPr sz="800" spc="-15" dirty="0">
                <a:latin typeface="Times New Roman"/>
                <a:cs typeface="Times New Roman"/>
              </a:rPr>
              <a:t>business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does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not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purport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to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be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complete.</a:t>
            </a: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</a:pPr>
            <a:r>
              <a:rPr sz="800" b="1" spc="-15" dirty="0">
                <a:latin typeface="Times New Roman"/>
                <a:cs typeface="Times New Roman"/>
              </a:rPr>
              <a:t>Cautionary </a:t>
            </a:r>
            <a:r>
              <a:rPr sz="800" b="1" dirty="0">
                <a:latin typeface="Times New Roman"/>
                <a:cs typeface="Times New Roman"/>
              </a:rPr>
              <a:t>Note</a:t>
            </a:r>
            <a:r>
              <a:rPr sz="800" b="1" spc="-155" dirty="0">
                <a:latin typeface="Times New Roman"/>
                <a:cs typeface="Times New Roman"/>
              </a:rPr>
              <a:t> </a:t>
            </a:r>
            <a:r>
              <a:rPr sz="800" b="1" spc="-15" dirty="0">
                <a:latin typeface="Times New Roman"/>
                <a:cs typeface="Times New Roman"/>
              </a:rPr>
              <a:t>Regarding </a:t>
            </a:r>
            <a:r>
              <a:rPr sz="800" b="1" spc="-25" dirty="0">
                <a:latin typeface="Times New Roman"/>
                <a:cs typeface="Times New Roman"/>
              </a:rPr>
              <a:t>Forward-Looking </a:t>
            </a:r>
            <a:r>
              <a:rPr sz="800" b="1" spc="-15" dirty="0">
                <a:latin typeface="Times New Roman"/>
                <a:cs typeface="Times New Roman"/>
              </a:rPr>
              <a:t>Information</a:t>
            </a:r>
            <a:endParaRPr sz="800" dirty="0">
              <a:latin typeface="Times New Roman"/>
              <a:cs typeface="Times New Roman"/>
            </a:endParaRPr>
          </a:p>
          <a:p>
            <a:pPr marL="24765" marR="33655">
              <a:lnSpc>
                <a:spcPct val="100899"/>
              </a:lnSpc>
              <a:spcBef>
                <a:spcPts val="785"/>
              </a:spcBef>
            </a:pPr>
            <a:r>
              <a:rPr sz="800" spc="-5" dirty="0">
                <a:latin typeface="Times New Roman"/>
                <a:cs typeface="Times New Roman"/>
              </a:rPr>
              <a:t>This </a:t>
            </a:r>
            <a:r>
              <a:rPr sz="800" spc="-15" dirty="0">
                <a:latin typeface="Times New Roman"/>
                <a:cs typeface="Times New Roman"/>
              </a:rPr>
              <a:t>Presentation includes </a:t>
            </a:r>
            <a:r>
              <a:rPr sz="800" spc="-30" dirty="0">
                <a:latin typeface="Times New Roman"/>
                <a:cs typeface="Times New Roman"/>
              </a:rPr>
              <a:t>“forward-looking </a:t>
            </a:r>
            <a:r>
              <a:rPr sz="800" spc="-15" dirty="0">
                <a:latin typeface="Times New Roman"/>
                <a:cs typeface="Times New Roman"/>
              </a:rPr>
              <a:t>statements” </a:t>
            </a:r>
            <a:r>
              <a:rPr sz="800" dirty="0">
                <a:latin typeface="Times New Roman"/>
                <a:cs typeface="Times New Roman"/>
              </a:rPr>
              <a:t>and </a:t>
            </a:r>
            <a:r>
              <a:rPr sz="800" spc="-30" dirty="0">
                <a:latin typeface="Times New Roman"/>
                <a:cs typeface="Times New Roman"/>
              </a:rPr>
              <a:t>“forward-looking </a:t>
            </a:r>
            <a:r>
              <a:rPr sz="800" spc="-15" dirty="0">
                <a:latin typeface="Times New Roman"/>
                <a:cs typeface="Times New Roman"/>
              </a:rPr>
              <a:t>information” </a:t>
            </a:r>
            <a:r>
              <a:rPr sz="800" spc="-10" dirty="0">
                <a:latin typeface="Times New Roman"/>
                <a:cs typeface="Times New Roman"/>
              </a:rPr>
              <a:t>within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0" dirty="0">
                <a:latin typeface="Times New Roman"/>
                <a:cs typeface="Times New Roman"/>
              </a:rPr>
              <a:t>meaning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spc="-10" dirty="0">
                <a:latin typeface="Times New Roman"/>
                <a:cs typeface="Times New Roman"/>
              </a:rPr>
              <a:t>Canadian </a:t>
            </a:r>
            <a:r>
              <a:rPr sz="800" spc="-15" dirty="0">
                <a:latin typeface="Times New Roman"/>
                <a:cs typeface="Times New Roman"/>
              </a:rPr>
              <a:t>securities legislation. All statements included </a:t>
            </a:r>
            <a:r>
              <a:rPr sz="800" dirty="0">
                <a:latin typeface="Times New Roman"/>
                <a:cs typeface="Times New Roman"/>
              </a:rPr>
              <a:t>in this </a:t>
            </a:r>
            <a:r>
              <a:rPr sz="800" spc="-15" dirty="0">
                <a:latin typeface="Times New Roman"/>
                <a:cs typeface="Times New Roman"/>
              </a:rPr>
              <a:t>Presentation, </a:t>
            </a:r>
            <a:r>
              <a:rPr sz="800" spc="-5" dirty="0">
                <a:latin typeface="Times New Roman"/>
                <a:cs typeface="Times New Roman"/>
              </a:rPr>
              <a:t>other </a:t>
            </a:r>
            <a:r>
              <a:rPr sz="800" dirty="0">
                <a:latin typeface="Times New Roman"/>
                <a:cs typeface="Times New Roman"/>
              </a:rPr>
              <a:t>than </a:t>
            </a:r>
            <a:r>
              <a:rPr sz="800" spc="-15" dirty="0">
                <a:latin typeface="Times New Roman"/>
                <a:cs typeface="Times New Roman"/>
              </a:rPr>
              <a:t>statements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spc="-10" dirty="0">
                <a:latin typeface="Times New Roman"/>
                <a:cs typeface="Times New Roman"/>
              </a:rPr>
              <a:t>historical </a:t>
            </a:r>
            <a:r>
              <a:rPr sz="800" dirty="0">
                <a:latin typeface="Times New Roman"/>
                <a:cs typeface="Times New Roman"/>
              </a:rPr>
              <a:t>fact, are </a:t>
            </a:r>
            <a:r>
              <a:rPr sz="800" spc="-15" dirty="0">
                <a:latin typeface="Times New Roman"/>
                <a:cs typeface="Times New Roman"/>
              </a:rPr>
              <a:t>forward-looking statements. When </a:t>
            </a:r>
            <a:r>
              <a:rPr sz="800" spc="-5" dirty="0">
                <a:latin typeface="Times New Roman"/>
                <a:cs typeface="Times New Roman"/>
              </a:rPr>
              <a:t>used </a:t>
            </a:r>
            <a:r>
              <a:rPr sz="800" dirty="0">
                <a:latin typeface="Times New Roman"/>
                <a:cs typeface="Times New Roman"/>
              </a:rPr>
              <a:t>in </a:t>
            </a:r>
            <a:r>
              <a:rPr sz="800" spc="-10" dirty="0">
                <a:latin typeface="Times New Roman"/>
                <a:cs typeface="Times New Roman"/>
              </a:rPr>
              <a:t>this  </a:t>
            </a:r>
            <a:r>
              <a:rPr sz="800" spc="-15" dirty="0">
                <a:latin typeface="Times New Roman"/>
                <a:cs typeface="Times New Roman"/>
              </a:rPr>
              <a:t>presentation, </a:t>
            </a:r>
            <a:r>
              <a:rPr sz="800" spc="-5" dirty="0">
                <a:latin typeface="Times New Roman"/>
                <a:cs typeface="Times New Roman"/>
              </a:rPr>
              <a:t>words </a:t>
            </a:r>
            <a:r>
              <a:rPr sz="800" dirty="0">
                <a:latin typeface="Times New Roman"/>
                <a:cs typeface="Times New Roman"/>
              </a:rPr>
              <a:t>such as </a:t>
            </a:r>
            <a:r>
              <a:rPr sz="800" spc="-15" dirty="0">
                <a:latin typeface="Times New Roman"/>
                <a:cs typeface="Times New Roman"/>
              </a:rPr>
              <a:t>“may”, “would”, “could”, “will”, </a:t>
            </a:r>
            <a:r>
              <a:rPr sz="800" spc="-5" dirty="0">
                <a:latin typeface="Times New Roman"/>
                <a:cs typeface="Times New Roman"/>
              </a:rPr>
              <a:t>“intend”, </a:t>
            </a:r>
            <a:r>
              <a:rPr sz="800" spc="-15" dirty="0">
                <a:latin typeface="Times New Roman"/>
                <a:cs typeface="Times New Roman"/>
              </a:rPr>
              <a:t>“expect”, </a:t>
            </a:r>
            <a:r>
              <a:rPr sz="800" spc="-5" dirty="0">
                <a:latin typeface="Times New Roman"/>
                <a:cs typeface="Times New Roman"/>
              </a:rPr>
              <a:t>“believe”, </a:t>
            </a:r>
            <a:r>
              <a:rPr sz="800" spc="-15" dirty="0">
                <a:latin typeface="Times New Roman"/>
                <a:cs typeface="Times New Roman"/>
              </a:rPr>
              <a:t>“plan”, “anticipate”, </a:t>
            </a:r>
            <a:r>
              <a:rPr sz="800" spc="-10" dirty="0">
                <a:latin typeface="Times New Roman"/>
                <a:cs typeface="Times New Roman"/>
              </a:rPr>
              <a:t>“estimate”, </a:t>
            </a:r>
            <a:r>
              <a:rPr sz="800" spc="-20" dirty="0">
                <a:latin typeface="Times New Roman"/>
                <a:cs typeface="Times New Roman"/>
              </a:rPr>
              <a:t>“scheduled”, “forecast”, </a:t>
            </a:r>
            <a:r>
              <a:rPr sz="800" spc="-5" dirty="0">
                <a:latin typeface="Times New Roman"/>
                <a:cs typeface="Times New Roman"/>
              </a:rPr>
              <a:t>“predict”, </a:t>
            </a:r>
            <a:r>
              <a:rPr sz="800" spc="-30" dirty="0">
                <a:latin typeface="Times New Roman"/>
                <a:cs typeface="Times New Roman"/>
              </a:rPr>
              <a:t>“foresee” </a:t>
            </a:r>
            <a:r>
              <a:rPr sz="800" dirty="0">
                <a:latin typeface="Times New Roman"/>
                <a:cs typeface="Times New Roman"/>
              </a:rPr>
              <a:t>and </a:t>
            </a:r>
            <a:r>
              <a:rPr sz="800" spc="-5" dirty="0">
                <a:latin typeface="Times New Roman"/>
                <a:cs typeface="Times New Roman"/>
              </a:rPr>
              <a:t>other </a:t>
            </a:r>
            <a:r>
              <a:rPr sz="800" dirty="0">
                <a:latin typeface="Times New Roman"/>
                <a:cs typeface="Times New Roman"/>
              </a:rPr>
              <a:t>similar </a:t>
            </a:r>
            <a:r>
              <a:rPr sz="800" spc="-15" dirty="0">
                <a:latin typeface="Times New Roman"/>
                <a:cs typeface="Times New Roman"/>
              </a:rPr>
              <a:t>terminology, </a:t>
            </a:r>
            <a:r>
              <a:rPr sz="800" spc="-5" dirty="0">
                <a:latin typeface="Times New Roman"/>
                <a:cs typeface="Times New Roman"/>
              </a:rPr>
              <a:t>or </a:t>
            </a:r>
            <a:r>
              <a:rPr sz="800" spc="-20" dirty="0">
                <a:latin typeface="Times New Roman"/>
                <a:cs typeface="Times New Roman"/>
              </a:rPr>
              <a:t>sentences/statements </a:t>
            </a:r>
            <a:r>
              <a:rPr sz="800" dirty="0">
                <a:latin typeface="Times New Roman"/>
                <a:cs typeface="Times New Roman"/>
              </a:rPr>
              <a:t>that </a:t>
            </a:r>
            <a:r>
              <a:rPr sz="800" spc="-5" dirty="0">
                <a:latin typeface="Times New Roman"/>
                <a:cs typeface="Times New Roman"/>
              </a:rPr>
              <a:t>certain actions, events or results </a:t>
            </a:r>
            <a:r>
              <a:rPr sz="800" spc="-15" dirty="0">
                <a:latin typeface="Times New Roman"/>
                <a:cs typeface="Times New Roman"/>
              </a:rPr>
              <a:t>“may”, </a:t>
            </a:r>
            <a:r>
              <a:rPr sz="800" spc="-25" dirty="0">
                <a:latin typeface="Times New Roman"/>
                <a:cs typeface="Times New Roman"/>
              </a:rPr>
              <a:t>“could”, </a:t>
            </a:r>
            <a:r>
              <a:rPr sz="800" spc="-20" dirty="0">
                <a:latin typeface="Times New Roman"/>
                <a:cs typeface="Times New Roman"/>
              </a:rPr>
              <a:t>“would”,  </a:t>
            </a:r>
            <a:r>
              <a:rPr sz="800" spc="-15" dirty="0">
                <a:latin typeface="Times New Roman"/>
                <a:cs typeface="Times New Roman"/>
              </a:rPr>
              <a:t>“might”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 </a:t>
            </a:r>
            <a:r>
              <a:rPr sz="800" spc="-20" dirty="0">
                <a:latin typeface="Times New Roman"/>
                <a:cs typeface="Times New Roman"/>
              </a:rPr>
              <a:t>“will”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be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taken,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occur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be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achieved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are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intended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to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identify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forward-looking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statements,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which,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by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their</a:t>
            </a:r>
            <a:r>
              <a:rPr sz="800" spc="-4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very </a:t>
            </a:r>
            <a:r>
              <a:rPr sz="800" spc="-15" dirty="0">
                <a:latin typeface="Times New Roman"/>
                <a:cs typeface="Times New Roman"/>
              </a:rPr>
              <a:t>nature,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are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not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guarantees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dirty="0">
                <a:latin typeface="Times New Roman"/>
                <a:cs typeface="Times New Roman"/>
              </a:rPr>
              <a:t>the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Company’s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future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operational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</a:t>
            </a:r>
            <a:r>
              <a:rPr sz="80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financial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performance.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These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statements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reflect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the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Company’s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current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expectations</a:t>
            </a:r>
            <a:r>
              <a:rPr sz="800" spc="10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regarding</a:t>
            </a:r>
            <a:r>
              <a:rPr sz="800" spc="-4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future  </a:t>
            </a:r>
            <a:r>
              <a:rPr sz="800" spc="-5" dirty="0">
                <a:latin typeface="Times New Roman"/>
                <a:cs typeface="Times New Roman"/>
              </a:rPr>
              <a:t>events, </a:t>
            </a:r>
            <a:r>
              <a:rPr sz="800" spc="-20" dirty="0">
                <a:latin typeface="Times New Roman"/>
                <a:cs typeface="Times New Roman"/>
              </a:rPr>
              <a:t>performance </a:t>
            </a:r>
            <a:r>
              <a:rPr sz="800" dirty="0">
                <a:latin typeface="Times New Roman"/>
                <a:cs typeface="Times New Roman"/>
              </a:rPr>
              <a:t>and </a:t>
            </a:r>
            <a:r>
              <a:rPr sz="800" spc="-5" dirty="0">
                <a:latin typeface="Times New Roman"/>
                <a:cs typeface="Times New Roman"/>
              </a:rPr>
              <a:t>results, </a:t>
            </a:r>
            <a:r>
              <a:rPr sz="800" dirty="0">
                <a:latin typeface="Times New Roman"/>
                <a:cs typeface="Times New Roman"/>
              </a:rPr>
              <a:t>and are </a:t>
            </a:r>
            <a:r>
              <a:rPr sz="800" spc="-15" dirty="0">
                <a:latin typeface="Times New Roman"/>
                <a:cs typeface="Times New Roman"/>
              </a:rPr>
              <a:t>accurate </a:t>
            </a:r>
            <a:r>
              <a:rPr sz="800" spc="-5" dirty="0">
                <a:latin typeface="Times New Roman"/>
                <a:cs typeface="Times New Roman"/>
              </a:rPr>
              <a:t>only </a:t>
            </a:r>
            <a:r>
              <a:rPr sz="800" dirty="0">
                <a:latin typeface="Times New Roman"/>
                <a:cs typeface="Times New Roman"/>
              </a:rPr>
              <a:t>at the time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dirty="0">
                <a:latin typeface="Times New Roman"/>
                <a:cs typeface="Times New Roman"/>
              </a:rPr>
              <a:t>this </a:t>
            </a:r>
            <a:r>
              <a:rPr sz="800" spc="-15" dirty="0">
                <a:latin typeface="Times New Roman"/>
                <a:cs typeface="Times New Roman"/>
              </a:rPr>
              <a:t>Presentation </a:t>
            </a:r>
            <a:r>
              <a:rPr sz="800" dirty="0">
                <a:latin typeface="Times New Roman"/>
                <a:cs typeface="Times New Roman"/>
              </a:rPr>
              <a:t>and may be </a:t>
            </a:r>
            <a:r>
              <a:rPr sz="800" spc="-25" dirty="0">
                <a:latin typeface="Times New Roman"/>
                <a:cs typeface="Times New Roman"/>
              </a:rPr>
              <a:t>superseded </a:t>
            </a:r>
            <a:r>
              <a:rPr sz="800" dirty="0">
                <a:latin typeface="Times New Roman"/>
                <a:cs typeface="Times New Roman"/>
              </a:rPr>
              <a:t>by </a:t>
            </a:r>
            <a:r>
              <a:rPr sz="800" spc="-5" dirty="0">
                <a:latin typeface="Times New Roman"/>
                <a:cs typeface="Times New Roman"/>
              </a:rPr>
              <a:t>more current </a:t>
            </a:r>
            <a:r>
              <a:rPr sz="800" spc="-15" dirty="0">
                <a:latin typeface="Times New Roman"/>
                <a:cs typeface="Times New Roman"/>
              </a:rPr>
              <a:t>information. </a:t>
            </a:r>
            <a:r>
              <a:rPr sz="800" spc="-30" dirty="0">
                <a:latin typeface="Times New Roman"/>
                <a:cs typeface="Times New Roman"/>
              </a:rPr>
              <a:t>Forward-looking </a:t>
            </a:r>
            <a:r>
              <a:rPr sz="800" spc="-15" dirty="0">
                <a:latin typeface="Times New Roman"/>
                <a:cs typeface="Times New Roman"/>
              </a:rPr>
              <a:t>statements </a:t>
            </a:r>
            <a:r>
              <a:rPr sz="800" spc="-5" dirty="0">
                <a:latin typeface="Times New Roman"/>
                <a:cs typeface="Times New Roman"/>
              </a:rPr>
              <a:t>also involve known </a:t>
            </a:r>
            <a:r>
              <a:rPr sz="800" dirty="0">
                <a:latin typeface="Times New Roman"/>
                <a:cs typeface="Times New Roman"/>
              </a:rPr>
              <a:t>and </a:t>
            </a:r>
            <a:r>
              <a:rPr sz="800" spc="-5" dirty="0">
                <a:latin typeface="Times New Roman"/>
                <a:cs typeface="Times New Roman"/>
              </a:rPr>
              <a:t>unknown risks, </a:t>
            </a:r>
            <a:r>
              <a:rPr sz="800" spc="-15" dirty="0">
                <a:latin typeface="Times New Roman"/>
                <a:cs typeface="Times New Roman"/>
              </a:rPr>
              <a:t>uncertainties </a:t>
            </a:r>
            <a:r>
              <a:rPr sz="800" dirty="0">
                <a:latin typeface="Times New Roman"/>
                <a:cs typeface="Times New Roman"/>
              </a:rPr>
              <a:t>and </a:t>
            </a:r>
            <a:r>
              <a:rPr sz="800" spc="-5" dirty="0">
                <a:latin typeface="Times New Roman"/>
                <a:cs typeface="Times New Roman"/>
              </a:rPr>
              <a:t>other factors, which </a:t>
            </a:r>
            <a:r>
              <a:rPr sz="800" dirty="0">
                <a:latin typeface="Times New Roman"/>
                <a:cs typeface="Times New Roman"/>
              </a:rPr>
              <a:t>may </a:t>
            </a:r>
            <a:r>
              <a:rPr sz="800" spc="-5" dirty="0">
                <a:latin typeface="Times New Roman"/>
                <a:cs typeface="Times New Roman"/>
              </a:rPr>
              <a:t>cause the </a:t>
            </a:r>
            <a:r>
              <a:rPr sz="800" spc="-10" dirty="0">
                <a:latin typeface="Times New Roman"/>
                <a:cs typeface="Times New Roman"/>
              </a:rPr>
              <a:t>actual </a:t>
            </a:r>
            <a:r>
              <a:rPr sz="800" spc="-15" dirty="0">
                <a:latin typeface="Times New Roman"/>
                <a:cs typeface="Times New Roman"/>
              </a:rPr>
              <a:t>results,  performance</a:t>
            </a:r>
            <a:r>
              <a:rPr sz="800" spc="-12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achievements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Company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</a:t>
            </a:r>
            <a:r>
              <a:rPr sz="800" spc="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its </a:t>
            </a:r>
            <a:r>
              <a:rPr sz="800" spc="-15" dirty="0">
                <a:latin typeface="Times New Roman"/>
                <a:cs typeface="Times New Roman"/>
              </a:rPr>
              <a:t>mineral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projects</a:t>
            </a:r>
            <a:r>
              <a:rPr sz="800" spc="-9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to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be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materially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different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from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any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future</a:t>
            </a:r>
            <a:r>
              <a:rPr sz="800" spc="-12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results,</a:t>
            </a:r>
            <a:r>
              <a:rPr sz="800" spc="-8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performance</a:t>
            </a:r>
            <a:r>
              <a:rPr sz="800" spc="-12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</a:t>
            </a:r>
            <a:r>
              <a:rPr sz="800" spc="3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achievements</a:t>
            </a:r>
            <a:r>
              <a:rPr sz="800" spc="-95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expressed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implied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by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such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forward-looking</a:t>
            </a:r>
            <a:r>
              <a:rPr sz="800" spc="114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statements</a:t>
            </a:r>
            <a:r>
              <a:rPr sz="800" spc="-10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or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information.</a:t>
            </a: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26670" marR="11430" indent="-635" algn="just">
              <a:lnSpc>
                <a:spcPct val="105000"/>
              </a:lnSpc>
            </a:pPr>
            <a:r>
              <a:rPr sz="800" spc="-20" dirty="0">
                <a:latin typeface="Times New Roman"/>
                <a:cs typeface="Times New Roman"/>
              </a:rPr>
              <a:t>In </a:t>
            </a:r>
            <a:r>
              <a:rPr sz="800" dirty="0">
                <a:latin typeface="Times New Roman"/>
                <a:cs typeface="Times New Roman"/>
              </a:rPr>
              <a:t>making </a:t>
            </a:r>
            <a:r>
              <a:rPr sz="800" spc="-10" dirty="0">
                <a:latin typeface="Times New Roman"/>
                <a:cs typeface="Times New Roman"/>
              </a:rPr>
              <a:t>such </a:t>
            </a:r>
            <a:r>
              <a:rPr sz="800" spc="-20" dirty="0">
                <a:latin typeface="Times New Roman"/>
                <a:cs typeface="Times New Roman"/>
              </a:rPr>
              <a:t>statements,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5" dirty="0">
                <a:latin typeface="Times New Roman"/>
                <a:cs typeface="Times New Roman"/>
              </a:rPr>
              <a:t>Company </a:t>
            </a:r>
            <a:r>
              <a:rPr sz="800" dirty="0">
                <a:latin typeface="Times New Roman"/>
                <a:cs typeface="Times New Roman"/>
              </a:rPr>
              <a:t>has </a:t>
            </a:r>
            <a:r>
              <a:rPr sz="800" spc="-10" dirty="0">
                <a:latin typeface="Times New Roman"/>
                <a:cs typeface="Times New Roman"/>
              </a:rPr>
              <a:t>made </a:t>
            </a:r>
            <a:r>
              <a:rPr sz="800" spc="-15" dirty="0">
                <a:latin typeface="Times New Roman"/>
                <a:cs typeface="Times New Roman"/>
              </a:rPr>
              <a:t>assumptions </a:t>
            </a:r>
            <a:r>
              <a:rPr sz="800" spc="-20" dirty="0">
                <a:latin typeface="Times New Roman"/>
                <a:cs typeface="Times New Roman"/>
              </a:rPr>
              <a:t>regarding, </a:t>
            </a:r>
            <a:r>
              <a:rPr sz="800" spc="-5" dirty="0">
                <a:latin typeface="Times New Roman"/>
                <a:cs typeface="Times New Roman"/>
              </a:rPr>
              <a:t>among </a:t>
            </a:r>
            <a:r>
              <a:rPr sz="800" spc="-10" dirty="0">
                <a:latin typeface="Times New Roman"/>
                <a:cs typeface="Times New Roman"/>
              </a:rPr>
              <a:t>other things: </a:t>
            </a:r>
            <a:r>
              <a:rPr sz="800" spc="-30" dirty="0">
                <a:latin typeface="Times New Roman"/>
                <a:cs typeface="Times New Roman"/>
              </a:rPr>
              <a:t>general </a:t>
            </a:r>
            <a:r>
              <a:rPr sz="800" spc="-15" dirty="0">
                <a:latin typeface="Times New Roman"/>
                <a:cs typeface="Times New Roman"/>
              </a:rPr>
              <a:t>business </a:t>
            </a:r>
            <a:r>
              <a:rPr sz="800" spc="-10" dirty="0">
                <a:latin typeface="Times New Roman"/>
                <a:cs typeface="Times New Roman"/>
              </a:rPr>
              <a:t>and </a:t>
            </a:r>
            <a:r>
              <a:rPr sz="800" spc="-20" dirty="0">
                <a:latin typeface="Times New Roman"/>
                <a:cs typeface="Times New Roman"/>
              </a:rPr>
              <a:t>economic </a:t>
            </a:r>
            <a:r>
              <a:rPr sz="800" spc="-15" dirty="0">
                <a:latin typeface="Times New Roman"/>
                <a:cs typeface="Times New Roman"/>
              </a:rPr>
              <a:t>conditions;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5" dirty="0">
                <a:latin typeface="Times New Roman"/>
                <a:cs typeface="Times New Roman"/>
              </a:rPr>
              <a:t>availability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spc="-15" dirty="0">
                <a:latin typeface="Times New Roman"/>
                <a:cs typeface="Times New Roman"/>
              </a:rPr>
              <a:t>additional </a:t>
            </a:r>
            <a:r>
              <a:rPr sz="800" spc="-20" dirty="0">
                <a:latin typeface="Times New Roman"/>
                <a:cs typeface="Times New Roman"/>
              </a:rPr>
              <a:t>exploration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20" dirty="0">
                <a:latin typeface="Times New Roman"/>
                <a:cs typeface="Times New Roman"/>
              </a:rPr>
              <a:t>mineral </a:t>
            </a:r>
            <a:r>
              <a:rPr sz="800" spc="-15" dirty="0">
                <a:latin typeface="Times New Roman"/>
                <a:cs typeface="Times New Roman"/>
              </a:rPr>
              <a:t>project </a:t>
            </a:r>
            <a:r>
              <a:rPr sz="800" spc="-20" dirty="0">
                <a:latin typeface="Times New Roman"/>
                <a:cs typeface="Times New Roman"/>
              </a:rPr>
              <a:t>financing;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5" dirty="0">
                <a:latin typeface="Times New Roman"/>
                <a:cs typeface="Times New Roman"/>
              </a:rPr>
              <a:t>supply and </a:t>
            </a:r>
            <a:r>
              <a:rPr sz="800" spc="-10" dirty="0">
                <a:latin typeface="Times New Roman"/>
                <a:cs typeface="Times New Roman"/>
              </a:rPr>
              <a:t>demand for, </a:t>
            </a:r>
            <a:r>
              <a:rPr sz="800" spc="-20" dirty="0">
                <a:latin typeface="Times New Roman"/>
                <a:cs typeface="Times New Roman"/>
              </a:rPr>
              <a:t>inventories </a:t>
            </a:r>
            <a:r>
              <a:rPr sz="800" spc="-15" dirty="0">
                <a:latin typeface="Times New Roman"/>
                <a:cs typeface="Times New Roman"/>
              </a:rPr>
              <a:t>of,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5" dirty="0">
                <a:latin typeface="Times New Roman"/>
                <a:cs typeface="Times New Roman"/>
              </a:rPr>
              <a:t>level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25" dirty="0">
                <a:latin typeface="Times New Roman"/>
                <a:cs typeface="Times New Roman"/>
              </a:rPr>
              <a:t>volatility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dirty="0">
                <a:latin typeface="Times New Roman"/>
                <a:cs typeface="Times New Roman"/>
              </a:rPr>
              <a:t>the  </a:t>
            </a:r>
            <a:r>
              <a:rPr sz="800" spc="-10" dirty="0">
                <a:latin typeface="Times New Roman"/>
                <a:cs typeface="Times New Roman"/>
              </a:rPr>
              <a:t>prices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spc="-10" dirty="0">
                <a:latin typeface="Times New Roman"/>
                <a:cs typeface="Times New Roman"/>
              </a:rPr>
              <a:t>metals; </a:t>
            </a:r>
            <a:r>
              <a:rPr sz="800" spc="-20" dirty="0">
                <a:latin typeface="Times New Roman"/>
                <a:cs typeface="Times New Roman"/>
              </a:rPr>
              <a:t>relationships </a:t>
            </a:r>
            <a:r>
              <a:rPr sz="800" spc="-10" dirty="0">
                <a:latin typeface="Times New Roman"/>
                <a:cs typeface="Times New Roman"/>
              </a:rPr>
              <a:t>with </a:t>
            </a:r>
            <a:r>
              <a:rPr sz="800" spc="-20" dirty="0">
                <a:latin typeface="Times New Roman"/>
                <a:cs typeface="Times New Roman"/>
              </a:rPr>
              <a:t>strategic partners;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5" dirty="0">
                <a:latin typeface="Times New Roman"/>
                <a:cs typeface="Times New Roman"/>
              </a:rPr>
              <a:t>timing and </a:t>
            </a:r>
            <a:r>
              <a:rPr sz="800" spc="-20" dirty="0">
                <a:latin typeface="Times New Roman"/>
                <a:cs typeface="Times New Roman"/>
              </a:rPr>
              <a:t>receipt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spc="-20" dirty="0">
                <a:latin typeface="Times New Roman"/>
                <a:cs typeface="Times New Roman"/>
              </a:rPr>
              <a:t>governmental </a:t>
            </a:r>
            <a:r>
              <a:rPr sz="800" spc="-15" dirty="0">
                <a:latin typeface="Times New Roman"/>
                <a:cs typeface="Times New Roman"/>
              </a:rPr>
              <a:t>permits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20" dirty="0">
                <a:latin typeface="Times New Roman"/>
                <a:cs typeface="Times New Roman"/>
              </a:rPr>
              <a:t>approvals; </a:t>
            </a:r>
            <a:r>
              <a:rPr sz="800" dirty="0">
                <a:latin typeface="Times New Roman"/>
                <a:cs typeface="Times New Roman"/>
              </a:rPr>
              <a:t>the timing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15" dirty="0">
                <a:latin typeface="Times New Roman"/>
                <a:cs typeface="Times New Roman"/>
              </a:rPr>
              <a:t>receipt </a:t>
            </a:r>
            <a:r>
              <a:rPr sz="800" spc="-10" dirty="0">
                <a:latin typeface="Times New Roman"/>
                <a:cs typeface="Times New Roman"/>
              </a:rPr>
              <a:t>of </a:t>
            </a:r>
            <a:r>
              <a:rPr sz="800" spc="-15" dirty="0">
                <a:latin typeface="Times New Roman"/>
                <a:cs typeface="Times New Roman"/>
              </a:rPr>
              <a:t>community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20" dirty="0">
                <a:latin typeface="Times New Roman"/>
                <a:cs typeface="Times New Roman"/>
              </a:rPr>
              <a:t>landowner approvals; </a:t>
            </a:r>
            <a:r>
              <a:rPr sz="800" spc="-10" dirty="0">
                <a:latin typeface="Times New Roman"/>
                <a:cs typeface="Times New Roman"/>
              </a:rPr>
              <a:t>changes </a:t>
            </a:r>
            <a:r>
              <a:rPr sz="800" dirty="0">
                <a:latin typeface="Times New Roman"/>
                <a:cs typeface="Times New Roman"/>
              </a:rPr>
              <a:t>in </a:t>
            </a:r>
            <a:r>
              <a:rPr sz="800" spc="-20" dirty="0">
                <a:latin typeface="Times New Roman"/>
                <a:cs typeface="Times New Roman"/>
              </a:rPr>
              <a:t>regulations; </a:t>
            </a:r>
            <a:r>
              <a:rPr sz="800" spc="-15" dirty="0">
                <a:latin typeface="Times New Roman"/>
                <a:cs typeface="Times New Roman"/>
              </a:rPr>
              <a:t>political </a:t>
            </a:r>
            <a:r>
              <a:rPr sz="800" spc="-20" dirty="0">
                <a:latin typeface="Times New Roman"/>
                <a:cs typeface="Times New Roman"/>
              </a:rPr>
              <a:t>factors;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20" dirty="0">
                <a:latin typeface="Times New Roman"/>
                <a:cs typeface="Times New Roman"/>
              </a:rPr>
              <a:t>accuracy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0" dirty="0">
                <a:latin typeface="Times New Roman"/>
                <a:cs typeface="Times New Roman"/>
              </a:rPr>
              <a:t>Company’s </a:t>
            </a:r>
            <a:r>
              <a:rPr sz="800" spc="-30" dirty="0">
                <a:latin typeface="Times New Roman"/>
                <a:cs typeface="Times New Roman"/>
              </a:rPr>
              <a:t>interpretation </a:t>
            </a:r>
            <a:r>
              <a:rPr sz="800" spc="-10" dirty="0">
                <a:latin typeface="Times New Roman"/>
                <a:cs typeface="Times New Roman"/>
              </a:rPr>
              <a:t>of </a:t>
            </a:r>
            <a:r>
              <a:rPr sz="800" spc="-15" dirty="0">
                <a:latin typeface="Times New Roman"/>
                <a:cs typeface="Times New Roman"/>
              </a:rPr>
              <a:t>drill </a:t>
            </a:r>
            <a:r>
              <a:rPr sz="800" spc="-20" dirty="0">
                <a:latin typeface="Times New Roman"/>
                <a:cs typeface="Times New Roman"/>
              </a:rPr>
              <a:t>results; </a:t>
            </a:r>
            <a:r>
              <a:rPr sz="800" dirty="0">
                <a:latin typeface="Times New Roman"/>
                <a:cs typeface="Times New Roman"/>
              </a:rPr>
              <a:t>the  </a:t>
            </a:r>
            <a:r>
              <a:rPr sz="800" spc="-30" dirty="0">
                <a:latin typeface="Times New Roman"/>
                <a:cs typeface="Times New Roman"/>
              </a:rPr>
              <a:t>geology,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grade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continuity</a:t>
            </a:r>
            <a:r>
              <a:rPr sz="800" spc="-4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15" dirty="0">
                <a:latin typeface="Times New Roman"/>
                <a:cs typeface="Times New Roman"/>
              </a:rPr>
              <a:t> Company’s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mineral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deposits;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availability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equipment,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skilled</a:t>
            </a:r>
            <a:r>
              <a:rPr sz="800" spc="-4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labour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services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needed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for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exploration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15" dirty="0">
                <a:latin typeface="Times New Roman"/>
                <a:cs typeface="Times New Roman"/>
              </a:rPr>
              <a:t> development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mineral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properties;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andcurrencyfluctuations.</a:t>
            </a: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 dirty="0">
              <a:latin typeface="Times New Roman"/>
              <a:cs typeface="Times New Roman"/>
            </a:endParaRPr>
          </a:p>
          <a:p>
            <a:pPr marL="26670" marR="12065" algn="just">
              <a:lnSpc>
                <a:spcPct val="100800"/>
              </a:lnSpc>
            </a:pPr>
            <a:r>
              <a:rPr sz="800" spc="-5" dirty="0">
                <a:latin typeface="Times New Roman"/>
                <a:cs typeface="Times New Roman"/>
              </a:rPr>
              <a:t>This </a:t>
            </a:r>
            <a:r>
              <a:rPr sz="800" spc="-20" dirty="0">
                <a:latin typeface="Times New Roman"/>
                <a:cs typeface="Times New Roman"/>
              </a:rPr>
              <a:t>Presentation </a:t>
            </a:r>
            <a:r>
              <a:rPr sz="800" spc="-5" dirty="0">
                <a:latin typeface="Times New Roman"/>
                <a:cs typeface="Times New Roman"/>
              </a:rPr>
              <a:t>also </a:t>
            </a:r>
            <a:r>
              <a:rPr sz="800" spc="-10" dirty="0">
                <a:latin typeface="Times New Roman"/>
                <a:cs typeface="Times New Roman"/>
              </a:rPr>
              <a:t>contains </a:t>
            </a:r>
            <a:r>
              <a:rPr sz="800" spc="-25" dirty="0">
                <a:latin typeface="Times New Roman"/>
                <a:cs typeface="Times New Roman"/>
              </a:rPr>
              <a:t>references </a:t>
            </a:r>
            <a:r>
              <a:rPr sz="800" dirty="0">
                <a:latin typeface="Times New Roman"/>
                <a:cs typeface="Times New Roman"/>
              </a:rPr>
              <a:t>to </a:t>
            </a:r>
            <a:r>
              <a:rPr sz="800" spc="-10" dirty="0">
                <a:latin typeface="Times New Roman"/>
                <a:cs typeface="Times New Roman"/>
              </a:rPr>
              <a:t>estimates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spc="-10" dirty="0">
                <a:latin typeface="Times New Roman"/>
                <a:cs typeface="Times New Roman"/>
              </a:rPr>
              <a:t>Mineral Resources. </a:t>
            </a:r>
            <a:r>
              <a:rPr sz="800" spc="-5" dirty="0">
                <a:latin typeface="Times New Roman"/>
                <a:cs typeface="Times New Roman"/>
              </a:rPr>
              <a:t>The </a:t>
            </a:r>
            <a:r>
              <a:rPr sz="800" spc="-10" dirty="0">
                <a:latin typeface="Times New Roman"/>
                <a:cs typeface="Times New Roman"/>
              </a:rPr>
              <a:t>estimation of Mineral Resources </a:t>
            </a:r>
            <a:r>
              <a:rPr sz="800" dirty="0">
                <a:latin typeface="Times New Roman"/>
                <a:cs typeface="Times New Roman"/>
              </a:rPr>
              <a:t>is </a:t>
            </a:r>
            <a:r>
              <a:rPr sz="800" spc="-20" dirty="0">
                <a:latin typeface="Times New Roman"/>
                <a:cs typeface="Times New Roman"/>
              </a:rPr>
              <a:t>inherently uncertain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10" dirty="0">
                <a:latin typeface="Times New Roman"/>
                <a:cs typeface="Times New Roman"/>
              </a:rPr>
              <a:t>involves </a:t>
            </a:r>
            <a:r>
              <a:rPr sz="800" spc="-15" dirty="0">
                <a:latin typeface="Times New Roman"/>
                <a:cs typeface="Times New Roman"/>
              </a:rPr>
              <a:t>subjective judgments </a:t>
            </a:r>
            <a:r>
              <a:rPr sz="800" spc="-10" dirty="0">
                <a:latin typeface="Times New Roman"/>
                <a:cs typeface="Times New Roman"/>
              </a:rPr>
              <a:t>about </a:t>
            </a:r>
            <a:r>
              <a:rPr sz="800" spc="-5" dirty="0">
                <a:latin typeface="Times New Roman"/>
                <a:cs typeface="Times New Roman"/>
              </a:rPr>
              <a:t>many </a:t>
            </a:r>
            <a:r>
              <a:rPr sz="800" spc="-10" dirty="0">
                <a:latin typeface="Times New Roman"/>
                <a:cs typeface="Times New Roman"/>
              </a:rPr>
              <a:t>relevant factors. </a:t>
            </a:r>
            <a:r>
              <a:rPr sz="800" spc="-5" dirty="0">
                <a:latin typeface="Times New Roman"/>
                <a:cs typeface="Times New Roman"/>
              </a:rPr>
              <a:t>Mineral </a:t>
            </a:r>
            <a:r>
              <a:rPr sz="800" spc="-10" dirty="0">
                <a:latin typeface="Times New Roman"/>
                <a:cs typeface="Times New Roman"/>
              </a:rPr>
              <a:t>Resources that </a:t>
            </a:r>
            <a:r>
              <a:rPr sz="800" spc="-5" dirty="0">
                <a:latin typeface="Times New Roman"/>
                <a:cs typeface="Times New Roman"/>
              </a:rPr>
              <a:t>are not </a:t>
            </a:r>
            <a:r>
              <a:rPr sz="800" spc="-10" dirty="0">
                <a:latin typeface="Times New Roman"/>
                <a:cs typeface="Times New Roman"/>
              </a:rPr>
              <a:t>Mineral Reserves </a:t>
            </a:r>
            <a:r>
              <a:rPr sz="800" dirty="0">
                <a:latin typeface="Times New Roman"/>
                <a:cs typeface="Times New Roman"/>
              </a:rPr>
              <a:t>do </a:t>
            </a:r>
            <a:r>
              <a:rPr sz="800" spc="-5" dirty="0">
                <a:latin typeface="Times New Roman"/>
                <a:cs typeface="Times New Roman"/>
              </a:rPr>
              <a:t>not </a:t>
            </a:r>
            <a:r>
              <a:rPr sz="800" spc="-15" dirty="0">
                <a:latin typeface="Times New Roman"/>
                <a:cs typeface="Times New Roman"/>
              </a:rPr>
              <a:t>have </a:t>
            </a:r>
            <a:r>
              <a:rPr sz="800" spc="-30" dirty="0">
                <a:latin typeface="Times New Roman"/>
                <a:cs typeface="Times New Roman"/>
              </a:rPr>
              <a:t>demonstrated  </a:t>
            </a:r>
            <a:r>
              <a:rPr sz="800" spc="-20" dirty="0">
                <a:latin typeface="Times New Roman"/>
                <a:cs typeface="Times New Roman"/>
              </a:rPr>
              <a:t>economic viability. </a:t>
            </a:r>
            <a:r>
              <a:rPr sz="800" spc="-5" dirty="0">
                <a:latin typeface="Times New Roman"/>
                <a:cs typeface="Times New Roman"/>
              </a:rPr>
              <a:t>The </a:t>
            </a:r>
            <a:r>
              <a:rPr sz="800" spc="-20" dirty="0">
                <a:latin typeface="Times New Roman"/>
                <a:cs typeface="Times New Roman"/>
              </a:rPr>
              <a:t>accuracy </a:t>
            </a:r>
            <a:r>
              <a:rPr sz="800" spc="-5" dirty="0">
                <a:latin typeface="Times New Roman"/>
                <a:cs typeface="Times New Roman"/>
              </a:rPr>
              <a:t>of any such </a:t>
            </a:r>
            <a:r>
              <a:rPr sz="800" spc="-20" dirty="0">
                <a:latin typeface="Times New Roman"/>
                <a:cs typeface="Times New Roman"/>
              </a:rPr>
              <a:t>estimates </a:t>
            </a:r>
            <a:r>
              <a:rPr sz="800" dirty="0">
                <a:latin typeface="Times New Roman"/>
                <a:cs typeface="Times New Roman"/>
              </a:rPr>
              <a:t>is a </a:t>
            </a:r>
            <a:r>
              <a:rPr sz="800" spc="-20" dirty="0">
                <a:latin typeface="Times New Roman"/>
                <a:cs typeface="Times New Roman"/>
              </a:rPr>
              <a:t>function </a:t>
            </a:r>
            <a:r>
              <a:rPr sz="800" spc="-10" dirty="0">
                <a:latin typeface="Times New Roman"/>
                <a:cs typeface="Times New Roman"/>
              </a:rPr>
              <a:t>of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5" dirty="0">
                <a:latin typeface="Times New Roman"/>
                <a:cs typeface="Times New Roman"/>
              </a:rPr>
              <a:t>quantity </a:t>
            </a:r>
            <a:r>
              <a:rPr sz="800" spc="-5" dirty="0">
                <a:latin typeface="Times New Roman"/>
                <a:cs typeface="Times New Roman"/>
              </a:rPr>
              <a:t>and quality of </a:t>
            </a:r>
            <a:r>
              <a:rPr sz="800" spc="-20" dirty="0">
                <a:latin typeface="Times New Roman"/>
                <a:cs typeface="Times New Roman"/>
              </a:rPr>
              <a:t>available </a:t>
            </a:r>
            <a:r>
              <a:rPr sz="800" spc="-10" dirty="0">
                <a:latin typeface="Times New Roman"/>
                <a:cs typeface="Times New Roman"/>
              </a:rPr>
              <a:t>data,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10" dirty="0">
                <a:latin typeface="Times New Roman"/>
                <a:cs typeface="Times New Roman"/>
              </a:rPr>
              <a:t>of </a:t>
            </a:r>
            <a:r>
              <a:rPr sz="800" spc="5" dirty="0">
                <a:latin typeface="Times New Roman"/>
                <a:cs typeface="Times New Roman"/>
              </a:rPr>
              <a:t>the </a:t>
            </a:r>
            <a:r>
              <a:rPr sz="800" spc="-15" dirty="0">
                <a:latin typeface="Times New Roman"/>
                <a:cs typeface="Times New Roman"/>
              </a:rPr>
              <a:t>assumptions </a:t>
            </a:r>
            <a:r>
              <a:rPr sz="800" spc="-5" dirty="0">
                <a:latin typeface="Times New Roman"/>
                <a:cs typeface="Times New Roman"/>
              </a:rPr>
              <a:t>made and </a:t>
            </a:r>
            <a:r>
              <a:rPr sz="800" spc="-15" dirty="0">
                <a:latin typeface="Times New Roman"/>
                <a:cs typeface="Times New Roman"/>
              </a:rPr>
              <a:t>judgments </a:t>
            </a:r>
            <a:r>
              <a:rPr sz="800" spc="-5" dirty="0">
                <a:latin typeface="Times New Roman"/>
                <a:cs typeface="Times New Roman"/>
              </a:rPr>
              <a:t>used </a:t>
            </a:r>
            <a:r>
              <a:rPr sz="800" dirty="0">
                <a:latin typeface="Times New Roman"/>
                <a:cs typeface="Times New Roman"/>
              </a:rPr>
              <a:t>in </a:t>
            </a:r>
            <a:r>
              <a:rPr sz="800" spc="-20" dirty="0">
                <a:latin typeface="Times New Roman"/>
                <a:cs typeface="Times New Roman"/>
              </a:rPr>
              <a:t>engineering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20" dirty="0">
                <a:latin typeface="Times New Roman"/>
                <a:cs typeface="Times New Roman"/>
              </a:rPr>
              <a:t>geological </a:t>
            </a:r>
            <a:r>
              <a:rPr sz="800" spc="-30" dirty="0">
                <a:latin typeface="Times New Roman"/>
                <a:cs typeface="Times New Roman"/>
              </a:rPr>
              <a:t>interpretation, </a:t>
            </a:r>
            <a:r>
              <a:rPr sz="800" spc="-10" dirty="0">
                <a:latin typeface="Times New Roman"/>
                <a:cs typeface="Times New Roman"/>
              </a:rPr>
              <a:t>which </a:t>
            </a:r>
            <a:r>
              <a:rPr sz="800" spc="-5" dirty="0">
                <a:latin typeface="Times New Roman"/>
                <a:cs typeface="Times New Roman"/>
              </a:rPr>
              <a:t>may prove </a:t>
            </a:r>
            <a:r>
              <a:rPr sz="800" dirty="0">
                <a:latin typeface="Times New Roman"/>
                <a:cs typeface="Times New Roman"/>
              </a:rPr>
              <a:t>to be </a:t>
            </a:r>
            <a:r>
              <a:rPr sz="800" spc="-20" dirty="0">
                <a:latin typeface="Times New Roman"/>
                <a:cs typeface="Times New Roman"/>
              </a:rPr>
              <a:t>unreliable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20" dirty="0">
                <a:latin typeface="Times New Roman"/>
                <a:cs typeface="Times New Roman"/>
              </a:rPr>
              <a:t>depend, </a:t>
            </a:r>
            <a:r>
              <a:rPr sz="800" dirty="0">
                <a:latin typeface="Times New Roman"/>
                <a:cs typeface="Times New Roman"/>
              </a:rPr>
              <a:t>to a </a:t>
            </a:r>
            <a:r>
              <a:rPr sz="800" spc="-10" dirty="0">
                <a:latin typeface="Times New Roman"/>
                <a:cs typeface="Times New Roman"/>
              </a:rPr>
              <a:t>certain </a:t>
            </a:r>
            <a:r>
              <a:rPr sz="800" spc="-25" dirty="0">
                <a:latin typeface="Times New Roman"/>
                <a:cs typeface="Times New Roman"/>
              </a:rPr>
              <a:t>extent, </a:t>
            </a:r>
            <a:r>
              <a:rPr sz="800" spc="-20" dirty="0">
                <a:latin typeface="Times New Roman"/>
                <a:cs typeface="Times New Roman"/>
              </a:rPr>
              <a:t>upon </a:t>
            </a:r>
            <a:r>
              <a:rPr sz="800" dirty="0">
                <a:latin typeface="Times New Roman"/>
                <a:cs typeface="Times New Roman"/>
              </a:rPr>
              <a:t>the  </a:t>
            </a:r>
            <a:r>
              <a:rPr sz="800" spc="-15" dirty="0">
                <a:latin typeface="Times New Roman"/>
                <a:cs typeface="Times New Roman"/>
              </a:rPr>
              <a:t>analysis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spc="-15" dirty="0">
                <a:latin typeface="Times New Roman"/>
                <a:cs typeface="Times New Roman"/>
              </a:rPr>
              <a:t>drilling </a:t>
            </a:r>
            <a:r>
              <a:rPr sz="800" spc="-10" dirty="0">
                <a:latin typeface="Times New Roman"/>
                <a:cs typeface="Times New Roman"/>
              </a:rPr>
              <a:t>results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15" dirty="0">
                <a:latin typeface="Times New Roman"/>
                <a:cs typeface="Times New Roman"/>
              </a:rPr>
              <a:t>statistical </a:t>
            </a:r>
            <a:r>
              <a:rPr sz="800" spc="-20" dirty="0">
                <a:latin typeface="Times New Roman"/>
                <a:cs typeface="Times New Roman"/>
              </a:rPr>
              <a:t>inferences </a:t>
            </a:r>
            <a:r>
              <a:rPr sz="800" spc="-10" dirty="0">
                <a:latin typeface="Times New Roman"/>
                <a:cs typeface="Times New Roman"/>
              </a:rPr>
              <a:t>that </a:t>
            </a:r>
            <a:r>
              <a:rPr sz="800" spc="-15" dirty="0">
                <a:latin typeface="Times New Roman"/>
                <a:cs typeface="Times New Roman"/>
              </a:rPr>
              <a:t>ultimately </a:t>
            </a:r>
            <a:r>
              <a:rPr sz="800" dirty="0">
                <a:latin typeface="Times New Roman"/>
                <a:cs typeface="Times New Roman"/>
              </a:rPr>
              <a:t>may </a:t>
            </a:r>
            <a:r>
              <a:rPr sz="800" spc="-10" dirty="0">
                <a:latin typeface="Times New Roman"/>
                <a:cs typeface="Times New Roman"/>
              </a:rPr>
              <a:t>prove </a:t>
            </a:r>
            <a:r>
              <a:rPr sz="800" dirty="0">
                <a:latin typeface="Times New Roman"/>
                <a:cs typeface="Times New Roman"/>
              </a:rPr>
              <a:t>to be </a:t>
            </a:r>
            <a:r>
              <a:rPr sz="800" spc="-20" dirty="0">
                <a:latin typeface="Times New Roman"/>
                <a:cs typeface="Times New Roman"/>
              </a:rPr>
              <a:t>inaccurate. </a:t>
            </a:r>
            <a:r>
              <a:rPr sz="800" spc="-10" dirty="0">
                <a:latin typeface="Times New Roman"/>
                <a:cs typeface="Times New Roman"/>
              </a:rPr>
              <a:t>Mineral </a:t>
            </a:r>
            <a:r>
              <a:rPr sz="800" spc="-15" dirty="0">
                <a:latin typeface="Times New Roman"/>
                <a:cs typeface="Times New Roman"/>
              </a:rPr>
              <a:t>Resource </a:t>
            </a:r>
            <a:r>
              <a:rPr sz="800" spc="-20" dirty="0">
                <a:latin typeface="Times New Roman"/>
                <a:cs typeface="Times New Roman"/>
              </a:rPr>
              <a:t>estimates </a:t>
            </a:r>
            <a:r>
              <a:rPr sz="800" spc="-5" dirty="0">
                <a:latin typeface="Times New Roman"/>
                <a:cs typeface="Times New Roman"/>
              </a:rPr>
              <a:t>may </a:t>
            </a:r>
            <a:r>
              <a:rPr sz="800" spc="-10" dirty="0">
                <a:latin typeface="Times New Roman"/>
                <a:cs typeface="Times New Roman"/>
              </a:rPr>
              <a:t>have </a:t>
            </a:r>
            <a:r>
              <a:rPr sz="800" dirty="0">
                <a:latin typeface="Times New Roman"/>
                <a:cs typeface="Times New Roman"/>
              </a:rPr>
              <a:t>to be </a:t>
            </a:r>
            <a:r>
              <a:rPr sz="800" spc="-20" dirty="0">
                <a:latin typeface="Times New Roman"/>
                <a:cs typeface="Times New Roman"/>
              </a:rPr>
              <a:t>re-estimated </a:t>
            </a:r>
            <a:r>
              <a:rPr sz="800" spc="-15" dirty="0">
                <a:latin typeface="Times New Roman"/>
                <a:cs typeface="Times New Roman"/>
              </a:rPr>
              <a:t>based </a:t>
            </a:r>
            <a:r>
              <a:rPr sz="800" spc="-5" dirty="0">
                <a:latin typeface="Times New Roman"/>
                <a:cs typeface="Times New Roman"/>
              </a:rPr>
              <a:t>on: (i) </a:t>
            </a:r>
            <a:r>
              <a:rPr sz="800" spc="-20" dirty="0">
                <a:latin typeface="Times New Roman"/>
                <a:cs typeface="Times New Roman"/>
              </a:rPr>
              <a:t>fluctuations </a:t>
            </a:r>
            <a:r>
              <a:rPr sz="800" spc="-5" dirty="0">
                <a:latin typeface="Times New Roman"/>
                <a:cs typeface="Times New Roman"/>
              </a:rPr>
              <a:t>in </a:t>
            </a:r>
            <a:r>
              <a:rPr sz="800" spc="-20" dirty="0">
                <a:latin typeface="Times New Roman"/>
                <a:cs typeface="Times New Roman"/>
              </a:rPr>
              <a:t>mineral </a:t>
            </a:r>
            <a:r>
              <a:rPr sz="800" spc="-10" dirty="0">
                <a:latin typeface="Times New Roman"/>
                <a:cs typeface="Times New Roman"/>
              </a:rPr>
              <a:t>prices; (ii) results of </a:t>
            </a:r>
            <a:r>
              <a:rPr sz="800" spc="-15" dirty="0">
                <a:latin typeface="Times New Roman"/>
                <a:cs typeface="Times New Roman"/>
              </a:rPr>
              <a:t>drilling; </a:t>
            </a:r>
            <a:r>
              <a:rPr sz="800" spc="-5" dirty="0">
                <a:latin typeface="Times New Roman"/>
                <a:cs typeface="Times New Roman"/>
              </a:rPr>
              <a:t>(iii) </a:t>
            </a:r>
            <a:r>
              <a:rPr sz="800" spc="-20" dirty="0">
                <a:latin typeface="Times New Roman"/>
                <a:cs typeface="Times New Roman"/>
              </a:rPr>
              <a:t>metallurgical </a:t>
            </a:r>
            <a:r>
              <a:rPr sz="800" spc="-5" dirty="0">
                <a:latin typeface="Times New Roman"/>
                <a:cs typeface="Times New Roman"/>
              </a:rPr>
              <a:t>testing and </a:t>
            </a:r>
            <a:r>
              <a:rPr sz="800" spc="-10" dirty="0">
                <a:latin typeface="Times New Roman"/>
                <a:cs typeface="Times New Roman"/>
              </a:rPr>
              <a:t>other </a:t>
            </a:r>
            <a:r>
              <a:rPr sz="800" spc="-15" dirty="0">
                <a:latin typeface="Times New Roman"/>
                <a:cs typeface="Times New Roman"/>
              </a:rPr>
              <a:t>studies; </a:t>
            </a:r>
            <a:r>
              <a:rPr sz="800" spc="-10" dirty="0">
                <a:latin typeface="Times New Roman"/>
                <a:cs typeface="Times New Roman"/>
              </a:rPr>
              <a:t>(iv) </a:t>
            </a:r>
            <a:r>
              <a:rPr sz="800" spc="-20" dirty="0">
                <a:latin typeface="Times New Roman"/>
                <a:cs typeface="Times New Roman"/>
              </a:rPr>
              <a:t>proposed </a:t>
            </a:r>
            <a:r>
              <a:rPr sz="800" spc="-5" dirty="0">
                <a:latin typeface="Times New Roman"/>
                <a:cs typeface="Times New Roman"/>
              </a:rPr>
              <a:t>and  </a:t>
            </a:r>
            <a:r>
              <a:rPr sz="800" spc="-15" dirty="0">
                <a:latin typeface="Times New Roman"/>
                <a:cs typeface="Times New Roman"/>
              </a:rPr>
              <a:t>completed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mining</a:t>
            </a:r>
            <a:r>
              <a:rPr sz="800" spc="-40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exploration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programs;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(v)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evaluation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exploration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drilling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plans</a:t>
            </a:r>
            <a:r>
              <a:rPr sz="800" spc="-8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subsequent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to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date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any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estimates;</a:t>
            </a:r>
            <a:r>
              <a:rPr sz="800" spc="-8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(vi)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possible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failure</a:t>
            </a:r>
            <a:r>
              <a:rPr sz="800" spc="-1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to</a:t>
            </a:r>
            <a:r>
              <a:rPr sz="800" spc="2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receive</a:t>
            </a:r>
            <a:r>
              <a:rPr sz="800" spc="-114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required</a:t>
            </a:r>
            <a:r>
              <a:rPr sz="800" spc="-8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permits,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approvals</a:t>
            </a:r>
            <a:r>
              <a:rPr sz="800" spc="-8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licenses.</a:t>
            </a: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 marR="28575" algn="just">
              <a:lnSpc>
                <a:spcPct val="100000"/>
              </a:lnSpc>
            </a:pPr>
            <a:r>
              <a:rPr sz="800" dirty="0">
                <a:latin typeface="Times New Roman"/>
                <a:cs typeface="Times New Roman"/>
              </a:rPr>
              <a:t>A </a:t>
            </a:r>
            <a:r>
              <a:rPr sz="800" spc="-10" dirty="0">
                <a:latin typeface="Times New Roman"/>
                <a:cs typeface="Times New Roman"/>
              </a:rPr>
              <a:t>preliminary prospectus containing important information relating </a:t>
            </a:r>
            <a:r>
              <a:rPr sz="800" dirty="0">
                <a:latin typeface="Times New Roman"/>
                <a:cs typeface="Times New Roman"/>
              </a:rPr>
              <a:t>to the </a:t>
            </a:r>
            <a:r>
              <a:rPr sz="800" spc="-10" dirty="0">
                <a:latin typeface="Times New Roman"/>
                <a:cs typeface="Times New Roman"/>
              </a:rPr>
              <a:t>securities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10" dirty="0">
                <a:latin typeface="Times New Roman"/>
                <a:cs typeface="Times New Roman"/>
              </a:rPr>
              <a:t>other information described </a:t>
            </a:r>
            <a:r>
              <a:rPr sz="800" spc="-5" dirty="0">
                <a:latin typeface="Times New Roman"/>
                <a:cs typeface="Times New Roman"/>
              </a:rPr>
              <a:t>in this </a:t>
            </a:r>
            <a:r>
              <a:rPr sz="800" spc="-10" dirty="0">
                <a:latin typeface="Times New Roman"/>
                <a:cs typeface="Times New Roman"/>
              </a:rPr>
              <a:t>document </a:t>
            </a:r>
            <a:r>
              <a:rPr sz="800" spc="-5" dirty="0">
                <a:latin typeface="Times New Roman"/>
                <a:cs typeface="Times New Roman"/>
              </a:rPr>
              <a:t>has </a:t>
            </a:r>
            <a:r>
              <a:rPr sz="800" spc="-10" dirty="0">
                <a:latin typeface="Times New Roman"/>
                <a:cs typeface="Times New Roman"/>
              </a:rPr>
              <a:t>been filed with </a:t>
            </a:r>
            <a:r>
              <a:rPr sz="800" spc="-5" dirty="0">
                <a:latin typeface="Times New Roman"/>
                <a:cs typeface="Times New Roman"/>
              </a:rPr>
              <a:t>the </a:t>
            </a:r>
            <a:r>
              <a:rPr sz="800" spc="-10" dirty="0">
                <a:latin typeface="Times New Roman"/>
                <a:cs typeface="Times New Roman"/>
              </a:rPr>
              <a:t>securities </a:t>
            </a:r>
            <a:r>
              <a:rPr sz="800" spc="-20" dirty="0">
                <a:latin typeface="Times New Roman"/>
                <a:cs typeface="Times New Roman"/>
              </a:rPr>
              <a:t>regulatory </a:t>
            </a:r>
            <a:r>
              <a:rPr sz="800" spc="-10" dirty="0">
                <a:latin typeface="Times New Roman"/>
                <a:cs typeface="Times New Roman"/>
              </a:rPr>
              <a:t>authorities </a:t>
            </a:r>
            <a:r>
              <a:rPr sz="800" spc="-5" dirty="0">
                <a:latin typeface="Times New Roman"/>
                <a:cs typeface="Times New Roman"/>
              </a:rPr>
              <a:t>in </a:t>
            </a:r>
            <a:r>
              <a:rPr sz="800" spc="-10" dirty="0">
                <a:latin typeface="Times New Roman"/>
                <a:cs typeface="Times New Roman"/>
              </a:rPr>
              <a:t>certain of </a:t>
            </a:r>
            <a:r>
              <a:rPr sz="800" spc="-15" dirty="0">
                <a:latin typeface="Times New Roman"/>
                <a:cs typeface="Times New Roman"/>
              </a:rPr>
              <a:t>the </a:t>
            </a:r>
            <a:r>
              <a:rPr sz="800" spc="-10" dirty="0">
                <a:latin typeface="Times New Roman"/>
                <a:cs typeface="Times New Roman"/>
              </a:rPr>
              <a:t>provinces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spc="-10" dirty="0">
                <a:latin typeface="Times New Roman"/>
                <a:cs typeface="Times New Roman"/>
              </a:rPr>
              <a:t>Canada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dirty="0">
                <a:latin typeface="Times New Roman"/>
                <a:cs typeface="Times New Roman"/>
              </a:rPr>
              <a:t>is </a:t>
            </a:r>
            <a:r>
              <a:rPr sz="800" spc="-10" dirty="0">
                <a:latin typeface="Times New Roman"/>
                <a:cs typeface="Times New Roman"/>
              </a:rPr>
              <a:t>available through SEDAR+. </a:t>
            </a:r>
            <a:r>
              <a:rPr sz="800" dirty="0">
                <a:latin typeface="Times New Roman"/>
                <a:cs typeface="Times New Roman"/>
              </a:rPr>
              <a:t>A </a:t>
            </a:r>
            <a:r>
              <a:rPr sz="800" spc="-5" dirty="0">
                <a:latin typeface="Times New Roman"/>
                <a:cs typeface="Times New Roman"/>
              </a:rPr>
              <a:t>copy of </a:t>
            </a:r>
            <a:r>
              <a:rPr sz="800" spc="5" dirty="0">
                <a:latin typeface="Times New Roman"/>
                <a:cs typeface="Times New Roman"/>
              </a:rPr>
              <a:t>the  </a:t>
            </a:r>
            <a:r>
              <a:rPr sz="800" spc="-10" dirty="0">
                <a:latin typeface="Times New Roman"/>
                <a:cs typeface="Times New Roman"/>
              </a:rPr>
              <a:t>preliminary prospectus,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dirty="0">
                <a:latin typeface="Times New Roman"/>
                <a:cs typeface="Times New Roman"/>
              </a:rPr>
              <a:t>any </a:t>
            </a:r>
            <a:r>
              <a:rPr sz="800" spc="-10" dirty="0">
                <a:latin typeface="Times New Roman"/>
                <a:cs typeface="Times New Roman"/>
              </a:rPr>
              <a:t>amendment, </a:t>
            </a:r>
            <a:r>
              <a:rPr sz="800" dirty="0">
                <a:latin typeface="Times New Roman"/>
                <a:cs typeface="Times New Roman"/>
              </a:rPr>
              <a:t>is </a:t>
            </a:r>
            <a:r>
              <a:rPr sz="800" spc="-15" dirty="0">
                <a:latin typeface="Times New Roman"/>
                <a:cs typeface="Times New Roman"/>
              </a:rPr>
              <a:t>required </a:t>
            </a:r>
            <a:r>
              <a:rPr sz="800" dirty="0">
                <a:latin typeface="Times New Roman"/>
                <a:cs typeface="Times New Roman"/>
              </a:rPr>
              <a:t>to be </a:t>
            </a:r>
            <a:r>
              <a:rPr sz="800" spc="-10" dirty="0">
                <a:latin typeface="Times New Roman"/>
                <a:cs typeface="Times New Roman"/>
              </a:rPr>
              <a:t>delivered with </a:t>
            </a:r>
            <a:r>
              <a:rPr sz="800" dirty="0">
                <a:latin typeface="Times New Roman"/>
                <a:cs typeface="Times New Roman"/>
              </a:rPr>
              <a:t>this </a:t>
            </a:r>
            <a:r>
              <a:rPr sz="800" spc="-10" dirty="0">
                <a:latin typeface="Times New Roman"/>
                <a:cs typeface="Times New Roman"/>
              </a:rPr>
              <a:t>document. The preliminary prospectus </a:t>
            </a:r>
            <a:r>
              <a:rPr sz="800" dirty="0">
                <a:latin typeface="Times New Roman"/>
                <a:cs typeface="Times New Roman"/>
              </a:rPr>
              <a:t>is </a:t>
            </a:r>
            <a:r>
              <a:rPr sz="800" spc="-10" dirty="0">
                <a:latin typeface="Times New Roman"/>
                <a:cs typeface="Times New Roman"/>
              </a:rPr>
              <a:t>still </a:t>
            </a:r>
            <a:r>
              <a:rPr sz="800" spc="-5" dirty="0">
                <a:latin typeface="Times New Roman"/>
                <a:cs typeface="Times New Roman"/>
              </a:rPr>
              <a:t>subject </a:t>
            </a:r>
            <a:r>
              <a:rPr sz="800" dirty="0">
                <a:latin typeface="Times New Roman"/>
                <a:cs typeface="Times New Roman"/>
              </a:rPr>
              <a:t>to </a:t>
            </a:r>
            <a:r>
              <a:rPr sz="800" spc="-10" dirty="0">
                <a:latin typeface="Times New Roman"/>
                <a:cs typeface="Times New Roman"/>
              </a:rPr>
              <a:t>completion. </a:t>
            </a:r>
            <a:r>
              <a:rPr sz="800" spc="-20" dirty="0">
                <a:latin typeface="Times New Roman"/>
                <a:cs typeface="Times New Roman"/>
              </a:rPr>
              <a:t>There </a:t>
            </a:r>
            <a:r>
              <a:rPr sz="800" spc="-10" dirty="0">
                <a:latin typeface="Times New Roman"/>
                <a:cs typeface="Times New Roman"/>
              </a:rPr>
              <a:t>will </a:t>
            </a:r>
            <a:r>
              <a:rPr sz="800" dirty="0">
                <a:latin typeface="Times New Roman"/>
                <a:cs typeface="Times New Roman"/>
              </a:rPr>
              <a:t>not be any </a:t>
            </a:r>
            <a:r>
              <a:rPr sz="800" spc="-5" dirty="0">
                <a:latin typeface="Times New Roman"/>
                <a:cs typeface="Times New Roman"/>
              </a:rPr>
              <a:t>sale </a:t>
            </a:r>
            <a:r>
              <a:rPr sz="800" spc="-10" dirty="0">
                <a:latin typeface="Times New Roman"/>
                <a:cs typeface="Times New Roman"/>
              </a:rPr>
              <a:t>or </a:t>
            </a:r>
            <a:r>
              <a:rPr sz="800" dirty="0">
                <a:latin typeface="Times New Roman"/>
                <a:cs typeface="Times New Roman"/>
              </a:rPr>
              <a:t>any </a:t>
            </a:r>
            <a:r>
              <a:rPr sz="800" spc="-10" dirty="0">
                <a:latin typeface="Times New Roman"/>
                <a:cs typeface="Times New Roman"/>
              </a:rPr>
              <a:t>acceptance </a:t>
            </a:r>
            <a:r>
              <a:rPr sz="800" spc="-5" dirty="0">
                <a:latin typeface="Times New Roman"/>
                <a:cs typeface="Times New Roman"/>
              </a:rPr>
              <a:t>of </a:t>
            </a:r>
            <a:r>
              <a:rPr sz="800" dirty="0">
                <a:latin typeface="Times New Roman"/>
                <a:cs typeface="Times New Roman"/>
              </a:rPr>
              <a:t>an </a:t>
            </a:r>
            <a:r>
              <a:rPr sz="800" spc="-10" dirty="0">
                <a:latin typeface="Times New Roman"/>
                <a:cs typeface="Times New Roman"/>
              </a:rPr>
              <a:t>offer </a:t>
            </a:r>
            <a:r>
              <a:rPr sz="800" dirty="0">
                <a:latin typeface="Times New Roman"/>
                <a:cs typeface="Times New Roman"/>
              </a:rPr>
              <a:t>to buy </a:t>
            </a:r>
            <a:r>
              <a:rPr sz="800" spc="-10" dirty="0">
                <a:latin typeface="Times New Roman"/>
                <a:cs typeface="Times New Roman"/>
              </a:rPr>
              <a:t>securities of </a:t>
            </a:r>
            <a:r>
              <a:rPr sz="800" spc="-15" dirty="0">
                <a:latin typeface="Times New Roman"/>
                <a:cs typeface="Times New Roman"/>
              </a:rPr>
              <a:t>Alcon </a:t>
            </a:r>
            <a:r>
              <a:rPr sz="800" spc="-5" dirty="0">
                <a:latin typeface="Times New Roman"/>
                <a:cs typeface="Times New Roman"/>
              </a:rPr>
              <a:t>Silver </a:t>
            </a:r>
            <a:r>
              <a:rPr sz="800" spc="-10" dirty="0">
                <a:latin typeface="Times New Roman"/>
                <a:cs typeface="Times New Roman"/>
              </a:rPr>
              <a:t>Corp. </a:t>
            </a:r>
            <a:r>
              <a:rPr sz="800" spc="-5" dirty="0">
                <a:latin typeface="Times New Roman"/>
                <a:cs typeface="Times New Roman"/>
              </a:rPr>
              <a:t>until </a:t>
            </a:r>
            <a:r>
              <a:rPr sz="800" dirty="0">
                <a:latin typeface="Times New Roman"/>
                <a:cs typeface="Times New Roman"/>
              </a:rPr>
              <a:t>a </a:t>
            </a:r>
            <a:r>
              <a:rPr sz="800" spc="-15" dirty="0">
                <a:latin typeface="Times New Roman"/>
                <a:cs typeface="Times New Roman"/>
              </a:rPr>
              <a:t>receipt </a:t>
            </a:r>
            <a:r>
              <a:rPr sz="800" spc="-5" dirty="0">
                <a:latin typeface="Times New Roman"/>
                <a:cs typeface="Times New Roman"/>
              </a:rPr>
              <a:t>for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5" dirty="0">
                <a:latin typeface="Times New Roman"/>
                <a:cs typeface="Times New Roman"/>
              </a:rPr>
              <a:t>final </a:t>
            </a:r>
            <a:r>
              <a:rPr sz="800" spc="-20" dirty="0">
                <a:latin typeface="Times New Roman"/>
                <a:cs typeface="Times New Roman"/>
              </a:rPr>
              <a:t>prospectus  </a:t>
            </a:r>
            <a:r>
              <a:rPr sz="800" dirty="0">
                <a:latin typeface="Times New Roman"/>
                <a:cs typeface="Times New Roman"/>
              </a:rPr>
              <a:t>has </a:t>
            </a:r>
            <a:r>
              <a:rPr sz="800" spc="-5" dirty="0">
                <a:latin typeface="Times New Roman"/>
                <a:cs typeface="Times New Roman"/>
              </a:rPr>
              <a:t>been</a:t>
            </a:r>
            <a:r>
              <a:rPr sz="800" spc="-14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issued.</a:t>
            </a: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12700" marR="42545" indent="-635" algn="just">
              <a:lnSpc>
                <a:spcPct val="100000"/>
              </a:lnSpc>
            </a:pPr>
            <a:r>
              <a:rPr sz="800" spc="-5" dirty="0">
                <a:latin typeface="Times New Roman"/>
                <a:cs typeface="Times New Roman"/>
              </a:rPr>
              <a:t>This document does not </a:t>
            </a:r>
            <a:r>
              <a:rPr sz="800" spc="-10" dirty="0">
                <a:latin typeface="Times New Roman"/>
                <a:cs typeface="Times New Roman"/>
              </a:rPr>
              <a:t>provide </a:t>
            </a:r>
            <a:r>
              <a:rPr sz="800" spc="-5" dirty="0">
                <a:latin typeface="Times New Roman"/>
                <a:cs typeface="Times New Roman"/>
              </a:rPr>
              <a:t>full </a:t>
            </a:r>
            <a:r>
              <a:rPr sz="800" spc="-10" dirty="0">
                <a:latin typeface="Times New Roman"/>
                <a:cs typeface="Times New Roman"/>
              </a:rPr>
              <a:t>disclosure of </a:t>
            </a:r>
            <a:r>
              <a:rPr sz="800" spc="-5" dirty="0">
                <a:latin typeface="Times New Roman"/>
                <a:cs typeface="Times New Roman"/>
              </a:rPr>
              <a:t>all </a:t>
            </a:r>
            <a:r>
              <a:rPr sz="800" spc="-10" dirty="0">
                <a:latin typeface="Times New Roman"/>
                <a:cs typeface="Times New Roman"/>
              </a:rPr>
              <a:t>material facts relating </a:t>
            </a:r>
            <a:r>
              <a:rPr sz="800" spc="-5" dirty="0">
                <a:latin typeface="Times New Roman"/>
                <a:cs typeface="Times New Roman"/>
              </a:rPr>
              <a:t>to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0" dirty="0">
                <a:latin typeface="Times New Roman"/>
                <a:cs typeface="Times New Roman"/>
              </a:rPr>
              <a:t>securities </a:t>
            </a:r>
            <a:r>
              <a:rPr sz="800" spc="-15" dirty="0">
                <a:latin typeface="Times New Roman"/>
                <a:cs typeface="Times New Roman"/>
              </a:rPr>
              <a:t>offered </a:t>
            </a:r>
            <a:r>
              <a:rPr sz="800" dirty="0">
                <a:latin typeface="Times New Roman"/>
                <a:cs typeface="Times New Roman"/>
              </a:rPr>
              <a:t>by </a:t>
            </a:r>
            <a:r>
              <a:rPr sz="800" spc="5" dirty="0">
                <a:latin typeface="Times New Roman"/>
                <a:cs typeface="Times New Roman"/>
              </a:rPr>
              <a:t>the </a:t>
            </a:r>
            <a:r>
              <a:rPr sz="800" spc="-15" dirty="0">
                <a:latin typeface="Times New Roman"/>
                <a:cs typeface="Times New Roman"/>
              </a:rPr>
              <a:t>Alcon Silver </a:t>
            </a:r>
            <a:r>
              <a:rPr sz="800" spc="-5" dirty="0">
                <a:latin typeface="Times New Roman"/>
                <a:cs typeface="Times New Roman"/>
              </a:rPr>
              <a:t>Corp. </a:t>
            </a:r>
            <a:r>
              <a:rPr sz="800" spc="-15" dirty="0">
                <a:latin typeface="Times New Roman"/>
                <a:cs typeface="Times New Roman"/>
              </a:rPr>
              <a:t>Investors </a:t>
            </a:r>
            <a:r>
              <a:rPr sz="800" spc="-5" dirty="0">
                <a:latin typeface="Times New Roman"/>
                <a:cs typeface="Times New Roman"/>
              </a:rPr>
              <a:t>should </a:t>
            </a:r>
            <a:r>
              <a:rPr sz="800" spc="-10" dirty="0">
                <a:latin typeface="Times New Roman"/>
                <a:cs typeface="Times New Roman"/>
              </a:rPr>
              <a:t>read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0" dirty="0">
                <a:latin typeface="Times New Roman"/>
                <a:cs typeface="Times New Roman"/>
              </a:rPr>
              <a:t>preliminary prospectus, </a:t>
            </a:r>
            <a:r>
              <a:rPr sz="800" dirty="0">
                <a:latin typeface="Times New Roman"/>
                <a:cs typeface="Times New Roman"/>
              </a:rPr>
              <a:t>the </a:t>
            </a:r>
            <a:r>
              <a:rPr sz="800" spc="-10" dirty="0">
                <a:latin typeface="Times New Roman"/>
                <a:cs typeface="Times New Roman"/>
              </a:rPr>
              <a:t>final prospectus </a:t>
            </a:r>
            <a:r>
              <a:rPr sz="800" spc="-5" dirty="0">
                <a:latin typeface="Times New Roman"/>
                <a:cs typeface="Times New Roman"/>
              </a:rPr>
              <a:t>and </a:t>
            </a:r>
            <a:r>
              <a:rPr sz="800" spc="-15" dirty="0">
                <a:latin typeface="Times New Roman"/>
                <a:cs typeface="Times New Roman"/>
              </a:rPr>
              <a:t>any </a:t>
            </a:r>
            <a:r>
              <a:rPr sz="800" spc="-10" dirty="0">
                <a:latin typeface="Times New Roman"/>
                <a:cs typeface="Times New Roman"/>
              </a:rPr>
              <a:t>amendment </a:t>
            </a:r>
            <a:r>
              <a:rPr sz="800" spc="-5" dirty="0">
                <a:latin typeface="Times New Roman"/>
                <a:cs typeface="Times New Roman"/>
              </a:rPr>
              <a:t>for </a:t>
            </a:r>
            <a:r>
              <a:rPr sz="800" spc="-10" dirty="0">
                <a:latin typeface="Times New Roman"/>
                <a:cs typeface="Times New Roman"/>
              </a:rPr>
              <a:t>disclosure of </a:t>
            </a:r>
            <a:r>
              <a:rPr sz="800" spc="-5" dirty="0">
                <a:latin typeface="Times New Roman"/>
                <a:cs typeface="Times New Roman"/>
              </a:rPr>
              <a:t>those </a:t>
            </a:r>
            <a:r>
              <a:rPr sz="800" spc="-10" dirty="0">
                <a:latin typeface="Times New Roman"/>
                <a:cs typeface="Times New Roman"/>
              </a:rPr>
              <a:t>facts, especially risk factors </a:t>
            </a:r>
            <a:r>
              <a:rPr sz="800" spc="-5" dirty="0">
                <a:latin typeface="Times New Roman"/>
                <a:cs typeface="Times New Roman"/>
              </a:rPr>
              <a:t>relating </a:t>
            </a:r>
            <a:r>
              <a:rPr sz="800" dirty="0">
                <a:latin typeface="Times New Roman"/>
                <a:cs typeface="Times New Roman"/>
              </a:rPr>
              <a:t>to the  </a:t>
            </a:r>
            <a:r>
              <a:rPr sz="800" spc="-5" dirty="0">
                <a:latin typeface="Times New Roman"/>
                <a:cs typeface="Times New Roman"/>
              </a:rPr>
              <a:t>securities</a:t>
            </a:r>
            <a:r>
              <a:rPr sz="800" spc="-8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offered,</a:t>
            </a:r>
            <a:r>
              <a:rPr sz="800" spc="-114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before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10" dirty="0">
                <a:latin typeface="Times New Roman"/>
                <a:cs typeface="Times New Roman"/>
              </a:rPr>
              <a:t>makingan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investment</a:t>
            </a:r>
            <a:r>
              <a:rPr sz="800" spc="-8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decision.</a:t>
            </a: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24130" marR="5080" algn="just">
              <a:lnSpc>
                <a:spcPct val="100000"/>
              </a:lnSpc>
            </a:pP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The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majority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of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the exploration results and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interpretations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presented,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including an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historical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mineral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resource in the Princesa Project,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were generated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by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prior explorers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including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Caracara Silver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(NI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43-101 technical 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report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on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La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Princesa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Project,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prepared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by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A.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Vachon,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2011)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and Solex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Resources.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The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historical mineral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resource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estimate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is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not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reliable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in that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Qualified Person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has not done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sufficient work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to qualify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this </a:t>
            </a:r>
            <a:r>
              <a:rPr sz="1000" b="1" i="1" spc="-30" dirty="0">
                <a:solidFill>
                  <a:srgbClr val="006DC0"/>
                </a:solidFill>
                <a:latin typeface="Times New Roman"/>
                <a:cs typeface="Times New Roman"/>
              </a:rPr>
              <a:t>historical 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resource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estimate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as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current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mineral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resource.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Key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assumptions,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parameters and methods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used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in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preparation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of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the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historical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mineral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resource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are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listed in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 NI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43-101-compliant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technical report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on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La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Princesa 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Project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(Chance, June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24,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2024)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available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on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SEDAR+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or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Alcon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Silver website. Alcon Silver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is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not treating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this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historical resource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estimate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as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current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mineral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estimate.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The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historical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mineral 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resource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estimate  requires</a:t>
            </a:r>
            <a:r>
              <a:rPr sz="1000" b="1" i="1" spc="-3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new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assay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data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 provided</a:t>
            </a:r>
            <a:r>
              <a:rPr sz="1000" b="1" i="1" spc="-3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by</a:t>
            </a:r>
            <a:r>
              <a:rPr sz="1000" b="1" i="1" spc="1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program</a:t>
            </a:r>
            <a:r>
              <a:rPr sz="1000" b="1" i="1" spc="-6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of</a:t>
            </a:r>
            <a:r>
              <a:rPr sz="1000" b="1" i="1" spc="1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replicate</a:t>
            </a:r>
            <a:r>
              <a:rPr sz="1000" b="1" i="1" spc="-3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drill</a:t>
            </a:r>
            <a:r>
              <a:rPr sz="1000" b="1" i="1" spc="-3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holes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in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La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Princesa mineralization</a:t>
            </a:r>
            <a:r>
              <a:rPr sz="1000" b="1" i="1" spc="-7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completed</a:t>
            </a:r>
            <a:r>
              <a:rPr sz="1000" b="1" i="1" spc="-6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under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 supervision</a:t>
            </a:r>
            <a:r>
              <a:rPr sz="1000" b="1" i="1" spc="-5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by</a:t>
            </a:r>
            <a:r>
              <a:rPr sz="1000" b="1" i="1" spc="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Qualified</a:t>
            </a:r>
            <a:r>
              <a:rPr sz="1000" b="1" i="1" spc="-5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Person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in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order</a:t>
            </a:r>
            <a:r>
              <a:rPr sz="1000" b="1" i="1" spc="-2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to</a:t>
            </a:r>
            <a:r>
              <a:rPr sz="10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 upgrade</a:t>
            </a:r>
            <a:r>
              <a:rPr sz="1000" b="1" i="1" spc="-5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to</a:t>
            </a:r>
            <a:r>
              <a:rPr sz="10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</a:t>
            </a:r>
            <a:r>
              <a:rPr sz="1000" b="1" i="1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current</a:t>
            </a:r>
            <a:r>
              <a:rPr sz="1000" b="1" i="1" spc="-3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mineral</a:t>
            </a:r>
            <a:r>
              <a:rPr sz="1000" b="1" i="1" spc="-14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0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resource.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24765" algn="just">
              <a:lnSpc>
                <a:spcPct val="100000"/>
              </a:lnSpc>
            </a:pPr>
            <a:r>
              <a:rPr sz="800" b="1" spc="-10" dirty="0">
                <a:latin typeface="Times New Roman"/>
                <a:cs typeface="Times New Roman"/>
              </a:rPr>
              <a:t>Technical</a:t>
            </a:r>
            <a:r>
              <a:rPr sz="800" b="1" spc="-110" dirty="0">
                <a:latin typeface="Times New Roman"/>
                <a:cs typeface="Times New Roman"/>
              </a:rPr>
              <a:t> </a:t>
            </a:r>
            <a:r>
              <a:rPr sz="800" b="1" spc="-15" dirty="0">
                <a:latin typeface="Times New Roman"/>
                <a:cs typeface="Times New Roman"/>
              </a:rPr>
              <a:t>Information</a:t>
            </a:r>
            <a:endParaRPr sz="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 dirty="0">
              <a:latin typeface="Times New Roman"/>
              <a:cs typeface="Times New Roman"/>
            </a:endParaRPr>
          </a:p>
          <a:p>
            <a:pPr marL="24765" algn="just">
              <a:lnSpc>
                <a:spcPct val="100000"/>
              </a:lnSpc>
            </a:pPr>
            <a:r>
              <a:rPr sz="800" spc="-10" dirty="0">
                <a:latin typeface="Times New Roman"/>
                <a:cs typeface="Times New Roman"/>
              </a:rPr>
              <a:t>The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scientific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or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technical</a:t>
            </a:r>
            <a:r>
              <a:rPr sz="800" spc="-114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information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in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this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Presentation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has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been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prepared</a:t>
            </a:r>
            <a:r>
              <a:rPr sz="800" spc="-9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under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the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spc="-25" dirty="0">
                <a:latin typeface="Times New Roman"/>
                <a:cs typeface="Times New Roman"/>
              </a:rPr>
              <a:t>supervision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spc="-30" dirty="0">
                <a:latin typeface="Times New Roman"/>
                <a:cs typeface="Times New Roman"/>
              </a:rPr>
              <a:t>reviewed</a:t>
            </a:r>
            <a:r>
              <a:rPr sz="800" spc="6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by Mr.</a:t>
            </a:r>
            <a:r>
              <a:rPr sz="800" spc="-15" dirty="0">
                <a:latin typeface="Times New Roman"/>
                <a:cs typeface="Times New Roman"/>
              </a:rPr>
              <a:t> W.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Bruce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Winfield,</a:t>
            </a:r>
            <a:r>
              <a:rPr sz="800" spc="-8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M.S., </a:t>
            </a:r>
            <a:r>
              <a:rPr sz="800" spc="-15" dirty="0">
                <a:latin typeface="Times New Roman"/>
                <a:cs typeface="Times New Roman"/>
              </a:rPr>
              <a:t>C.P.G.,</a:t>
            </a:r>
            <a:r>
              <a:rPr sz="800" dirty="0">
                <a:latin typeface="Times New Roman"/>
                <a:cs typeface="Times New Roman"/>
              </a:rPr>
              <a:t> a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“qualified</a:t>
            </a:r>
            <a:r>
              <a:rPr sz="800" spc="-8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person”</a:t>
            </a:r>
            <a:r>
              <a:rPr sz="800" spc="-10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as </a:t>
            </a:r>
            <a:r>
              <a:rPr sz="800" spc="-15" dirty="0">
                <a:latin typeface="Times New Roman"/>
                <a:cs typeface="Times New Roman"/>
              </a:rPr>
              <a:t>defined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in</a:t>
            </a:r>
            <a:r>
              <a:rPr sz="800" spc="2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National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Instrument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43-101</a:t>
            </a:r>
            <a:r>
              <a:rPr sz="800" spc="-114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–</a:t>
            </a:r>
            <a:r>
              <a:rPr sz="800" spc="3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Standards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Disclosure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for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Mineral</a:t>
            </a:r>
            <a:r>
              <a:rPr sz="800" spc="-114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Projects..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319544"/>
            <a:ext cx="371334" cy="809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650343" y="6381610"/>
            <a:ext cx="13970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z="1000" spc="-5" dirty="0">
                <a:solidFill>
                  <a:srgbClr val="33469F"/>
                </a:solidFill>
                <a:latin typeface="Times New Roman"/>
                <a:cs typeface="Times New Roman"/>
              </a:rPr>
              <a:t>2</a:t>
            </a:fld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282" y="3584065"/>
            <a:ext cx="1865630" cy="1865630"/>
          </a:xfrm>
          <a:custGeom>
            <a:avLst/>
            <a:gdLst/>
            <a:ahLst/>
            <a:cxnLst/>
            <a:rect l="l" t="t" r="r" b="b"/>
            <a:pathLst>
              <a:path w="1865630" h="1865629">
                <a:moveTo>
                  <a:pt x="932789" y="0"/>
                </a:moveTo>
                <a:lnTo>
                  <a:pt x="884783" y="1143"/>
                </a:lnTo>
                <a:lnTo>
                  <a:pt x="837412" y="4826"/>
                </a:lnTo>
                <a:lnTo>
                  <a:pt x="790740" y="10668"/>
                </a:lnTo>
                <a:lnTo>
                  <a:pt x="744804" y="18923"/>
                </a:lnTo>
                <a:lnTo>
                  <a:pt x="699668" y="29337"/>
                </a:lnTo>
                <a:lnTo>
                  <a:pt x="655408" y="41910"/>
                </a:lnTo>
                <a:lnTo>
                  <a:pt x="612063" y="56515"/>
                </a:lnTo>
                <a:lnTo>
                  <a:pt x="569709" y="73279"/>
                </a:lnTo>
                <a:lnTo>
                  <a:pt x="528383" y="91948"/>
                </a:lnTo>
                <a:lnTo>
                  <a:pt x="488162" y="112522"/>
                </a:lnTo>
                <a:lnTo>
                  <a:pt x="449110" y="135001"/>
                </a:lnTo>
                <a:lnTo>
                  <a:pt x="411264" y="159258"/>
                </a:lnTo>
                <a:lnTo>
                  <a:pt x="374688" y="185293"/>
                </a:lnTo>
                <a:lnTo>
                  <a:pt x="339445" y="212979"/>
                </a:lnTo>
                <a:lnTo>
                  <a:pt x="305600" y="242315"/>
                </a:lnTo>
                <a:lnTo>
                  <a:pt x="273202" y="273177"/>
                </a:lnTo>
                <a:lnTo>
                  <a:pt x="242315" y="305562"/>
                </a:lnTo>
                <a:lnTo>
                  <a:pt x="213004" y="339344"/>
                </a:lnTo>
                <a:lnTo>
                  <a:pt x="185318" y="374650"/>
                </a:lnTo>
                <a:lnTo>
                  <a:pt x="159308" y="411226"/>
                </a:lnTo>
                <a:lnTo>
                  <a:pt x="135039" y="449072"/>
                </a:lnTo>
                <a:lnTo>
                  <a:pt x="112585" y="488061"/>
                </a:lnTo>
                <a:lnTo>
                  <a:pt x="91986" y="528320"/>
                </a:lnTo>
                <a:lnTo>
                  <a:pt x="73304" y="569722"/>
                </a:lnTo>
                <a:lnTo>
                  <a:pt x="56603" y="612013"/>
                </a:lnTo>
                <a:lnTo>
                  <a:pt x="41935" y="655320"/>
                </a:lnTo>
                <a:lnTo>
                  <a:pt x="29362" y="699643"/>
                </a:lnTo>
                <a:lnTo>
                  <a:pt x="18948" y="744728"/>
                </a:lnTo>
                <a:lnTo>
                  <a:pt x="10744" y="790702"/>
                </a:lnTo>
                <a:lnTo>
                  <a:pt x="4813" y="837311"/>
                </a:lnTo>
                <a:lnTo>
                  <a:pt x="1219" y="884682"/>
                </a:lnTo>
                <a:lnTo>
                  <a:pt x="0" y="932688"/>
                </a:lnTo>
                <a:lnTo>
                  <a:pt x="1219" y="980694"/>
                </a:lnTo>
                <a:lnTo>
                  <a:pt x="4813" y="1028065"/>
                </a:lnTo>
                <a:lnTo>
                  <a:pt x="10744" y="1074801"/>
                </a:lnTo>
                <a:lnTo>
                  <a:pt x="18948" y="1120775"/>
                </a:lnTo>
                <a:lnTo>
                  <a:pt x="29362" y="1165860"/>
                </a:lnTo>
                <a:lnTo>
                  <a:pt x="41935" y="1210183"/>
                </a:lnTo>
                <a:lnTo>
                  <a:pt x="56603" y="1253490"/>
                </a:lnTo>
                <a:lnTo>
                  <a:pt x="73304" y="1295781"/>
                </a:lnTo>
                <a:lnTo>
                  <a:pt x="91986" y="1337183"/>
                </a:lnTo>
                <a:lnTo>
                  <a:pt x="112585" y="1377315"/>
                </a:lnTo>
                <a:lnTo>
                  <a:pt x="135039" y="1416431"/>
                </a:lnTo>
                <a:lnTo>
                  <a:pt x="159308" y="1454277"/>
                </a:lnTo>
                <a:lnTo>
                  <a:pt x="185318" y="1490853"/>
                </a:lnTo>
                <a:lnTo>
                  <a:pt x="213004" y="1526032"/>
                </a:lnTo>
                <a:lnTo>
                  <a:pt x="242315" y="1559941"/>
                </a:lnTo>
                <a:lnTo>
                  <a:pt x="273202" y="1592326"/>
                </a:lnTo>
                <a:lnTo>
                  <a:pt x="305600" y="1623187"/>
                </a:lnTo>
                <a:lnTo>
                  <a:pt x="339445" y="1652524"/>
                </a:lnTo>
                <a:lnTo>
                  <a:pt x="374688" y="1680210"/>
                </a:lnTo>
                <a:lnTo>
                  <a:pt x="411264" y="1706245"/>
                </a:lnTo>
                <a:lnTo>
                  <a:pt x="449110" y="1730502"/>
                </a:lnTo>
                <a:lnTo>
                  <a:pt x="488162" y="1752981"/>
                </a:lnTo>
                <a:lnTo>
                  <a:pt x="528383" y="1773555"/>
                </a:lnTo>
                <a:lnTo>
                  <a:pt x="569709" y="1792224"/>
                </a:lnTo>
                <a:lnTo>
                  <a:pt x="612063" y="1808988"/>
                </a:lnTo>
                <a:lnTo>
                  <a:pt x="655408" y="1823593"/>
                </a:lnTo>
                <a:lnTo>
                  <a:pt x="699668" y="1836166"/>
                </a:lnTo>
                <a:lnTo>
                  <a:pt x="744804" y="1846580"/>
                </a:lnTo>
                <a:lnTo>
                  <a:pt x="790740" y="1854835"/>
                </a:lnTo>
                <a:lnTo>
                  <a:pt x="837412" y="1860677"/>
                </a:lnTo>
                <a:lnTo>
                  <a:pt x="884783" y="1864360"/>
                </a:lnTo>
                <a:lnTo>
                  <a:pt x="932789" y="1865502"/>
                </a:lnTo>
                <a:lnTo>
                  <a:pt x="980795" y="1864360"/>
                </a:lnTo>
                <a:lnTo>
                  <a:pt x="1028166" y="1860677"/>
                </a:lnTo>
                <a:lnTo>
                  <a:pt x="1074864" y="1854835"/>
                </a:lnTo>
                <a:lnTo>
                  <a:pt x="1120838" y="1846580"/>
                </a:lnTo>
                <a:lnTo>
                  <a:pt x="1165923" y="1836166"/>
                </a:lnTo>
                <a:lnTo>
                  <a:pt x="1210119" y="1823593"/>
                </a:lnTo>
                <a:lnTo>
                  <a:pt x="1253553" y="1808988"/>
                </a:lnTo>
                <a:lnTo>
                  <a:pt x="1295844" y="1792224"/>
                </a:lnTo>
                <a:lnTo>
                  <a:pt x="1337246" y="1773555"/>
                </a:lnTo>
                <a:lnTo>
                  <a:pt x="1377378" y="1752981"/>
                </a:lnTo>
                <a:lnTo>
                  <a:pt x="1416494" y="1730502"/>
                </a:lnTo>
                <a:lnTo>
                  <a:pt x="1454340" y="1706245"/>
                </a:lnTo>
                <a:lnTo>
                  <a:pt x="1490916" y="1680210"/>
                </a:lnTo>
                <a:lnTo>
                  <a:pt x="1526095" y="1652524"/>
                </a:lnTo>
                <a:lnTo>
                  <a:pt x="1560004" y="1623187"/>
                </a:lnTo>
                <a:lnTo>
                  <a:pt x="1592389" y="1592326"/>
                </a:lnTo>
                <a:lnTo>
                  <a:pt x="1623250" y="1559941"/>
                </a:lnTo>
                <a:lnTo>
                  <a:pt x="1652587" y="1526032"/>
                </a:lnTo>
                <a:lnTo>
                  <a:pt x="1680273" y="1490853"/>
                </a:lnTo>
                <a:lnTo>
                  <a:pt x="1706308" y="1454277"/>
                </a:lnTo>
                <a:lnTo>
                  <a:pt x="1730565" y="1416431"/>
                </a:lnTo>
                <a:lnTo>
                  <a:pt x="1753044" y="1377315"/>
                </a:lnTo>
                <a:lnTo>
                  <a:pt x="1773618" y="1337183"/>
                </a:lnTo>
                <a:lnTo>
                  <a:pt x="1792287" y="1295781"/>
                </a:lnTo>
                <a:lnTo>
                  <a:pt x="1808924" y="1253490"/>
                </a:lnTo>
                <a:lnTo>
                  <a:pt x="1823656" y="1210183"/>
                </a:lnTo>
                <a:lnTo>
                  <a:pt x="1836229" y="1165860"/>
                </a:lnTo>
                <a:lnTo>
                  <a:pt x="1846643" y="1120775"/>
                </a:lnTo>
                <a:lnTo>
                  <a:pt x="1854898" y="1074801"/>
                </a:lnTo>
                <a:lnTo>
                  <a:pt x="1860740" y="1028065"/>
                </a:lnTo>
                <a:lnTo>
                  <a:pt x="1864423" y="980694"/>
                </a:lnTo>
                <a:lnTo>
                  <a:pt x="1865566" y="932688"/>
                </a:lnTo>
                <a:lnTo>
                  <a:pt x="1864296" y="883412"/>
                </a:lnTo>
                <a:lnTo>
                  <a:pt x="1860359" y="834390"/>
                </a:lnTo>
                <a:lnTo>
                  <a:pt x="1854009" y="786003"/>
                </a:lnTo>
                <a:lnTo>
                  <a:pt x="1844992" y="737997"/>
                </a:lnTo>
                <a:lnTo>
                  <a:pt x="1833689" y="690626"/>
                </a:lnTo>
                <a:lnTo>
                  <a:pt x="1819846" y="644017"/>
                </a:lnTo>
                <a:lnTo>
                  <a:pt x="1803590" y="598297"/>
                </a:lnTo>
                <a:lnTo>
                  <a:pt x="1785048" y="553466"/>
                </a:lnTo>
                <a:lnTo>
                  <a:pt x="1764093" y="509651"/>
                </a:lnTo>
                <a:lnTo>
                  <a:pt x="1740979" y="466979"/>
                </a:lnTo>
                <a:lnTo>
                  <a:pt x="1715579" y="425450"/>
                </a:lnTo>
                <a:lnTo>
                  <a:pt x="1688020" y="385191"/>
                </a:lnTo>
                <a:lnTo>
                  <a:pt x="1658175" y="346329"/>
                </a:lnTo>
                <a:lnTo>
                  <a:pt x="1626298" y="308991"/>
                </a:lnTo>
                <a:lnTo>
                  <a:pt x="1592389" y="273177"/>
                </a:lnTo>
                <a:lnTo>
                  <a:pt x="1556575" y="239140"/>
                </a:lnTo>
                <a:lnTo>
                  <a:pt x="1519237" y="207390"/>
                </a:lnTo>
                <a:lnTo>
                  <a:pt x="1480375" y="177546"/>
                </a:lnTo>
                <a:lnTo>
                  <a:pt x="1440116" y="149987"/>
                </a:lnTo>
                <a:lnTo>
                  <a:pt x="1398587" y="124587"/>
                </a:lnTo>
                <a:lnTo>
                  <a:pt x="1355915" y="101473"/>
                </a:lnTo>
                <a:lnTo>
                  <a:pt x="1312100" y="80518"/>
                </a:lnTo>
                <a:lnTo>
                  <a:pt x="1267269" y="61976"/>
                </a:lnTo>
                <a:lnTo>
                  <a:pt x="1221422" y="45720"/>
                </a:lnTo>
                <a:lnTo>
                  <a:pt x="1174940" y="31876"/>
                </a:lnTo>
                <a:lnTo>
                  <a:pt x="1127569" y="20447"/>
                </a:lnTo>
                <a:lnTo>
                  <a:pt x="1079563" y="11557"/>
                </a:lnTo>
                <a:lnTo>
                  <a:pt x="1031087" y="5207"/>
                </a:lnTo>
                <a:lnTo>
                  <a:pt x="982116" y="1270"/>
                </a:lnTo>
                <a:lnTo>
                  <a:pt x="932789" y="0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4147" y="1040763"/>
            <a:ext cx="1865630" cy="1865630"/>
          </a:xfrm>
          <a:custGeom>
            <a:avLst/>
            <a:gdLst/>
            <a:ahLst/>
            <a:cxnLst/>
            <a:rect l="l" t="t" r="r" b="b"/>
            <a:pathLst>
              <a:path w="1865629" h="1865630">
                <a:moveTo>
                  <a:pt x="932814" y="0"/>
                </a:moveTo>
                <a:lnTo>
                  <a:pt x="884808" y="1143"/>
                </a:lnTo>
                <a:lnTo>
                  <a:pt x="837437" y="4826"/>
                </a:lnTo>
                <a:lnTo>
                  <a:pt x="790701" y="10668"/>
                </a:lnTo>
                <a:lnTo>
                  <a:pt x="744854" y="18923"/>
                </a:lnTo>
                <a:lnTo>
                  <a:pt x="699642" y="29337"/>
                </a:lnTo>
                <a:lnTo>
                  <a:pt x="655446" y="41910"/>
                </a:lnTo>
                <a:lnTo>
                  <a:pt x="612012" y="56515"/>
                </a:lnTo>
                <a:lnTo>
                  <a:pt x="569721" y="73279"/>
                </a:lnTo>
                <a:lnTo>
                  <a:pt x="528319" y="91948"/>
                </a:lnTo>
                <a:lnTo>
                  <a:pt x="488187" y="112522"/>
                </a:lnTo>
                <a:lnTo>
                  <a:pt x="449071" y="135001"/>
                </a:lnTo>
                <a:lnTo>
                  <a:pt x="411225" y="159258"/>
                </a:lnTo>
                <a:lnTo>
                  <a:pt x="374649" y="185293"/>
                </a:lnTo>
                <a:lnTo>
                  <a:pt x="339470" y="212979"/>
                </a:lnTo>
                <a:lnTo>
                  <a:pt x="305561" y="242315"/>
                </a:lnTo>
                <a:lnTo>
                  <a:pt x="273176" y="273177"/>
                </a:lnTo>
                <a:lnTo>
                  <a:pt x="242315" y="305562"/>
                </a:lnTo>
                <a:lnTo>
                  <a:pt x="212978" y="339471"/>
                </a:lnTo>
                <a:lnTo>
                  <a:pt x="185292" y="374650"/>
                </a:lnTo>
                <a:lnTo>
                  <a:pt x="159257" y="411226"/>
                </a:lnTo>
                <a:lnTo>
                  <a:pt x="135000" y="449072"/>
                </a:lnTo>
                <a:lnTo>
                  <a:pt x="112521" y="488188"/>
                </a:lnTo>
                <a:lnTo>
                  <a:pt x="91947" y="528320"/>
                </a:lnTo>
                <a:lnTo>
                  <a:pt x="73278" y="569722"/>
                </a:lnTo>
                <a:lnTo>
                  <a:pt x="56641" y="612013"/>
                </a:lnTo>
                <a:lnTo>
                  <a:pt x="41909" y="655320"/>
                </a:lnTo>
                <a:lnTo>
                  <a:pt x="29336" y="699643"/>
                </a:lnTo>
                <a:lnTo>
                  <a:pt x="18922" y="744728"/>
                </a:lnTo>
                <a:lnTo>
                  <a:pt x="10794" y="790702"/>
                </a:lnTo>
                <a:lnTo>
                  <a:pt x="4825" y="837438"/>
                </a:lnTo>
                <a:lnTo>
                  <a:pt x="1269" y="884809"/>
                </a:lnTo>
                <a:lnTo>
                  <a:pt x="0" y="932815"/>
                </a:lnTo>
                <a:lnTo>
                  <a:pt x="1269" y="980821"/>
                </a:lnTo>
                <a:lnTo>
                  <a:pt x="4825" y="1028191"/>
                </a:lnTo>
                <a:lnTo>
                  <a:pt x="10794" y="1074801"/>
                </a:lnTo>
                <a:lnTo>
                  <a:pt x="18922" y="1120775"/>
                </a:lnTo>
                <a:lnTo>
                  <a:pt x="29336" y="1165860"/>
                </a:lnTo>
                <a:lnTo>
                  <a:pt x="41909" y="1210183"/>
                </a:lnTo>
                <a:lnTo>
                  <a:pt x="56641" y="1253490"/>
                </a:lnTo>
                <a:lnTo>
                  <a:pt x="73278" y="1295781"/>
                </a:lnTo>
                <a:lnTo>
                  <a:pt x="91947" y="1337183"/>
                </a:lnTo>
                <a:lnTo>
                  <a:pt x="112521" y="1377442"/>
                </a:lnTo>
                <a:lnTo>
                  <a:pt x="135000" y="1416431"/>
                </a:lnTo>
                <a:lnTo>
                  <a:pt x="159257" y="1454277"/>
                </a:lnTo>
                <a:lnTo>
                  <a:pt x="185292" y="1490853"/>
                </a:lnTo>
                <a:lnTo>
                  <a:pt x="212978" y="1526159"/>
                </a:lnTo>
                <a:lnTo>
                  <a:pt x="242315" y="1559941"/>
                </a:lnTo>
                <a:lnTo>
                  <a:pt x="273176" y="1592326"/>
                </a:lnTo>
                <a:lnTo>
                  <a:pt x="305561" y="1623187"/>
                </a:lnTo>
                <a:lnTo>
                  <a:pt x="339470" y="1652524"/>
                </a:lnTo>
                <a:lnTo>
                  <a:pt x="374649" y="1680210"/>
                </a:lnTo>
                <a:lnTo>
                  <a:pt x="411225" y="1706245"/>
                </a:lnTo>
                <a:lnTo>
                  <a:pt x="449071" y="1730502"/>
                </a:lnTo>
                <a:lnTo>
                  <a:pt x="488187" y="1752981"/>
                </a:lnTo>
                <a:lnTo>
                  <a:pt x="528319" y="1773555"/>
                </a:lnTo>
                <a:lnTo>
                  <a:pt x="569721" y="1792224"/>
                </a:lnTo>
                <a:lnTo>
                  <a:pt x="612012" y="1808988"/>
                </a:lnTo>
                <a:lnTo>
                  <a:pt x="655446" y="1823593"/>
                </a:lnTo>
                <a:lnTo>
                  <a:pt x="699642" y="1836166"/>
                </a:lnTo>
                <a:lnTo>
                  <a:pt x="744854" y="1846580"/>
                </a:lnTo>
                <a:lnTo>
                  <a:pt x="790701" y="1854835"/>
                </a:lnTo>
                <a:lnTo>
                  <a:pt x="837437" y="1860677"/>
                </a:lnTo>
                <a:lnTo>
                  <a:pt x="884808" y="1864360"/>
                </a:lnTo>
                <a:lnTo>
                  <a:pt x="932814" y="1865502"/>
                </a:lnTo>
                <a:lnTo>
                  <a:pt x="980820" y="1864360"/>
                </a:lnTo>
                <a:lnTo>
                  <a:pt x="1028191" y="1860677"/>
                </a:lnTo>
                <a:lnTo>
                  <a:pt x="1074801" y="1854835"/>
                </a:lnTo>
                <a:lnTo>
                  <a:pt x="1120774" y="1846580"/>
                </a:lnTo>
                <a:lnTo>
                  <a:pt x="1165859" y="1836166"/>
                </a:lnTo>
                <a:lnTo>
                  <a:pt x="1210183" y="1823593"/>
                </a:lnTo>
                <a:lnTo>
                  <a:pt x="1253489" y="1808988"/>
                </a:lnTo>
                <a:lnTo>
                  <a:pt x="1295908" y="1792224"/>
                </a:lnTo>
                <a:lnTo>
                  <a:pt x="1337183" y="1773555"/>
                </a:lnTo>
                <a:lnTo>
                  <a:pt x="1377441" y="1752981"/>
                </a:lnTo>
                <a:lnTo>
                  <a:pt x="1416430" y="1730502"/>
                </a:lnTo>
                <a:lnTo>
                  <a:pt x="1454277" y="1706245"/>
                </a:lnTo>
                <a:lnTo>
                  <a:pt x="1490852" y="1680210"/>
                </a:lnTo>
                <a:lnTo>
                  <a:pt x="1526158" y="1652524"/>
                </a:lnTo>
                <a:lnTo>
                  <a:pt x="1559940" y="1623187"/>
                </a:lnTo>
                <a:lnTo>
                  <a:pt x="1592326" y="1592326"/>
                </a:lnTo>
                <a:lnTo>
                  <a:pt x="1623314" y="1559941"/>
                </a:lnTo>
                <a:lnTo>
                  <a:pt x="1652524" y="1526159"/>
                </a:lnTo>
                <a:lnTo>
                  <a:pt x="1680209" y="1490853"/>
                </a:lnTo>
                <a:lnTo>
                  <a:pt x="1706245" y="1454277"/>
                </a:lnTo>
                <a:lnTo>
                  <a:pt x="1730502" y="1416431"/>
                </a:lnTo>
                <a:lnTo>
                  <a:pt x="1752980" y="1377442"/>
                </a:lnTo>
                <a:lnTo>
                  <a:pt x="1773554" y="1337183"/>
                </a:lnTo>
                <a:lnTo>
                  <a:pt x="1792224" y="1295781"/>
                </a:lnTo>
                <a:lnTo>
                  <a:pt x="1808988" y="1253490"/>
                </a:lnTo>
                <a:lnTo>
                  <a:pt x="1823592" y="1210183"/>
                </a:lnTo>
                <a:lnTo>
                  <a:pt x="1836165" y="1165860"/>
                </a:lnTo>
                <a:lnTo>
                  <a:pt x="1846579" y="1120775"/>
                </a:lnTo>
                <a:lnTo>
                  <a:pt x="1854834" y="1074801"/>
                </a:lnTo>
                <a:lnTo>
                  <a:pt x="1860803" y="1028191"/>
                </a:lnTo>
                <a:lnTo>
                  <a:pt x="1864359" y="980821"/>
                </a:lnTo>
                <a:lnTo>
                  <a:pt x="1865629" y="932815"/>
                </a:lnTo>
                <a:lnTo>
                  <a:pt x="1864233" y="883412"/>
                </a:lnTo>
                <a:lnTo>
                  <a:pt x="1860423" y="834516"/>
                </a:lnTo>
                <a:lnTo>
                  <a:pt x="1853945" y="786003"/>
                </a:lnTo>
                <a:lnTo>
                  <a:pt x="1845055" y="737997"/>
                </a:lnTo>
                <a:lnTo>
                  <a:pt x="1833626" y="690626"/>
                </a:lnTo>
                <a:lnTo>
                  <a:pt x="1819783" y="644144"/>
                </a:lnTo>
                <a:lnTo>
                  <a:pt x="1803527" y="598297"/>
                </a:lnTo>
                <a:lnTo>
                  <a:pt x="1784984" y="553466"/>
                </a:lnTo>
                <a:lnTo>
                  <a:pt x="1764156" y="509651"/>
                </a:lnTo>
                <a:lnTo>
                  <a:pt x="1740915" y="466979"/>
                </a:lnTo>
                <a:lnTo>
                  <a:pt x="1715515" y="425450"/>
                </a:lnTo>
                <a:lnTo>
                  <a:pt x="1687957" y="385191"/>
                </a:lnTo>
                <a:lnTo>
                  <a:pt x="1658239" y="346329"/>
                </a:lnTo>
                <a:lnTo>
                  <a:pt x="1626362" y="308991"/>
                </a:lnTo>
                <a:lnTo>
                  <a:pt x="1592326" y="273177"/>
                </a:lnTo>
                <a:lnTo>
                  <a:pt x="1556511" y="239268"/>
                </a:lnTo>
                <a:lnTo>
                  <a:pt x="1519173" y="207390"/>
                </a:lnTo>
                <a:lnTo>
                  <a:pt x="1480311" y="177546"/>
                </a:lnTo>
                <a:lnTo>
                  <a:pt x="1440052" y="149987"/>
                </a:lnTo>
                <a:lnTo>
                  <a:pt x="1398651" y="124587"/>
                </a:lnTo>
                <a:lnTo>
                  <a:pt x="1355852" y="101473"/>
                </a:lnTo>
                <a:lnTo>
                  <a:pt x="1312036" y="80518"/>
                </a:lnTo>
                <a:lnTo>
                  <a:pt x="1267205" y="61976"/>
                </a:lnTo>
                <a:lnTo>
                  <a:pt x="1221486" y="45720"/>
                </a:lnTo>
                <a:lnTo>
                  <a:pt x="1174877" y="31876"/>
                </a:lnTo>
                <a:lnTo>
                  <a:pt x="1127505" y="20574"/>
                </a:lnTo>
                <a:lnTo>
                  <a:pt x="1079627" y="11557"/>
                </a:lnTo>
                <a:lnTo>
                  <a:pt x="1031112" y="5207"/>
                </a:lnTo>
                <a:lnTo>
                  <a:pt x="982090" y="1270"/>
                </a:lnTo>
                <a:lnTo>
                  <a:pt x="932814" y="0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8620" y="3628515"/>
            <a:ext cx="1865630" cy="1865630"/>
          </a:xfrm>
          <a:custGeom>
            <a:avLst/>
            <a:gdLst/>
            <a:ahLst/>
            <a:cxnLst/>
            <a:rect l="l" t="t" r="r" b="b"/>
            <a:pathLst>
              <a:path w="1865629" h="1865629">
                <a:moveTo>
                  <a:pt x="932814" y="0"/>
                </a:moveTo>
                <a:lnTo>
                  <a:pt x="884808" y="1270"/>
                </a:lnTo>
                <a:lnTo>
                  <a:pt x="837437" y="4826"/>
                </a:lnTo>
                <a:lnTo>
                  <a:pt x="790701" y="10795"/>
                </a:lnTo>
                <a:lnTo>
                  <a:pt x="744854" y="18923"/>
                </a:lnTo>
                <a:lnTo>
                  <a:pt x="699642" y="29337"/>
                </a:lnTo>
                <a:lnTo>
                  <a:pt x="655446" y="41910"/>
                </a:lnTo>
                <a:lnTo>
                  <a:pt x="612012" y="56642"/>
                </a:lnTo>
                <a:lnTo>
                  <a:pt x="569721" y="73279"/>
                </a:lnTo>
                <a:lnTo>
                  <a:pt x="528446" y="92075"/>
                </a:lnTo>
                <a:lnTo>
                  <a:pt x="488187" y="112648"/>
                </a:lnTo>
                <a:lnTo>
                  <a:pt x="449071" y="135128"/>
                </a:lnTo>
                <a:lnTo>
                  <a:pt x="411225" y="159385"/>
                </a:lnTo>
                <a:lnTo>
                  <a:pt x="374649" y="185293"/>
                </a:lnTo>
                <a:lnTo>
                  <a:pt x="339470" y="212979"/>
                </a:lnTo>
                <a:lnTo>
                  <a:pt x="305561" y="242315"/>
                </a:lnTo>
                <a:lnTo>
                  <a:pt x="273176" y="273177"/>
                </a:lnTo>
                <a:lnTo>
                  <a:pt x="242315" y="305689"/>
                </a:lnTo>
                <a:lnTo>
                  <a:pt x="212978" y="339471"/>
                </a:lnTo>
                <a:lnTo>
                  <a:pt x="185292" y="374777"/>
                </a:lnTo>
                <a:lnTo>
                  <a:pt x="159257" y="411226"/>
                </a:lnTo>
                <a:lnTo>
                  <a:pt x="135000" y="449072"/>
                </a:lnTo>
                <a:lnTo>
                  <a:pt x="112648" y="488188"/>
                </a:lnTo>
                <a:lnTo>
                  <a:pt x="91947" y="528447"/>
                </a:lnTo>
                <a:lnTo>
                  <a:pt x="73278" y="569722"/>
                </a:lnTo>
                <a:lnTo>
                  <a:pt x="56641" y="612140"/>
                </a:lnTo>
                <a:lnTo>
                  <a:pt x="41909" y="655447"/>
                </a:lnTo>
                <a:lnTo>
                  <a:pt x="29336" y="699643"/>
                </a:lnTo>
                <a:lnTo>
                  <a:pt x="18922" y="744855"/>
                </a:lnTo>
                <a:lnTo>
                  <a:pt x="10794" y="790702"/>
                </a:lnTo>
                <a:lnTo>
                  <a:pt x="4825" y="837438"/>
                </a:lnTo>
                <a:lnTo>
                  <a:pt x="1269" y="884809"/>
                </a:lnTo>
                <a:lnTo>
                  <a:pt x="0" y="932815"/>
                </a:lnTo>
                <a:lnTo>
                  <a:pt x="1269" y="980821"/>
                </a:lnTo>
                <a:lnTo>
                  <a:pt x="4825" y="1028191"/>
                </a:lnTo>
                <a:lnTo>
                  <a:pt x="10794" y="1074928"/>
                </a:lnTo>
                <a:lnTo>
                  <a:pt x="18922" y="1120775"/>
                </a:lnTo>
                <a:lnTo>
                  <a:pt x="29336" y="1165987"/>
                </a:lnTo>
                <a:lnTo>
                  <a:pt x="41909" y="1210183"/>
                </a:lnTo>
                <a:lnTo>
                  <a:pt x="56641" y="1253490"/>
                </a:lnTo>
                <a:lnTo>
                  <a:pt x="73278" y="1295908"/>
                </a:lnTo>
                <a:lnTo>
                  <a:pt x="91947" y="1337183"/>
                </a:lnTo>
                <a:lnTo>
                  <a:pt x="112648" y="1377442"/>
                </a:lnTo>
                <a:lnTo>
                  <a:pt x="135000" y="1416558"/>
                </a:lnTo>
                <a:lnTo>
                  <a:pt x="159257" y="1454404"/>
                </a:lnTo>
                <a:lnTo>
                  <a:pt x="185292" y="1490980"/>
                </a:lnTo>
                <a:lnTo>
                  <a:pt x="212978" y="1526159"/>
                </a:lnTo>
                <a:lnTo>
                  <a:pt x="242315" y="1560068"/>
                </a:lnTo>
                <a:lnTo>
                  <a:pt x="273176" y="1592453"/>
                </a:lnTo>
                <a:lnTo>
                  <a:pt x="305561" y="1623314"/>
                </a:lnTo>
                <a:lnTo>
                  <a:pt x="339470" y="1652651"/>
                </a:lnTo>
                <a:lnTo>
                  <a:pt x="374649" y="1680337"/>
                </a:lnTo>
                <a:lnTo>
                  <a:pt x="411225" y="1706372"/>
                </a:lnTo>
                <a:lnTo>
                  <a:pt x="449071" y="1730629"/>
                </a:lnTo>
                <a:lnTo>
                  <a:pt x="488187" y="1752981"/>
                </a:lnTo>
                <a:lnTo>
                  <a:pt x="528446" y="1773682"/>
                </a:lnTo>
                <a:lnTo>
                  <a:pt x="569721" y="1792351"/>
                </a:lnTo>
                <a:lnTo>
                  <a:pt x="612012" y="1808988"/>
                </a:lnTo>
                <a:lnTo>
                  <a:pt x="655446" y="1823720"/>
                </a:lnTo>
                <a:lnTo>
                  <a:pt x="699642" y="1836293"/>
                </a:lnTo>
                <a:lnTo>
                  <a:pt x="744854" y="1846707"/>
                </a:lnTo>
                <a:lnTo>
                  <a:pt x="790701" y="1854835"/>
                </a:lnTo>
                <a:lnTo>
                  <a:pt x="837437" y="1860804"/>
                </a:lnTo>
                <a:lnTo>
                  <a:pt x="884808" y="1864360"/>
                </a:lnTo>
                <a:lnTo>
                  <a:pt x="932814" y="1865630"/>
                </a:lnTo>
                <a:lnTo>
                  <a:pt x="980820" y="1864360"/>
                </a:lnTo>
                <a:lnTo>
                  <a:pt x="1028191" y="1860804"/>
                </a:lnTo>
                <a:lnTo>
                  <a:pt x="1074801" y="1854835"/>
                </a:lnTo>
                <a:lnTo>
                  <a:pt x="1120774" y="1846707"/>
                </a:lnTo>
                <a:lnTo>
                  <a:pt x="1165859" y="1836293"/>
                </a:lnTo>
                <a:lnTo>
                  <a:pt x="1210183" y="1823720"/>
                </a:lnTo>
                <a:lnTo>
                  <a:pt x="1253489" y="1808988"/>
                </a:lnTo>
                <a:lnTo>
                  <a:pt x="1295908" y="1792351"/>
                </a:lnTo>
                <a:lnTo>
                  <a:pt x="1337183" y="1773682"/>
                </a:lnTo>
                <a:lnTo>
                  <a:pt x="1377441" y="1752981"/>
                </a:lnTo>
                <a:lnTo>
                  <a:pt x="1416430" y="1730629"/>
                </a:lnTo>
                <a:lnTo>
                  <a:pt x="1454277" y="1706372"/>
                </a:lnTo>
                <a:lnTo>
                  <a:pt x="1490852" y="1680337"/>
                </a:lnTo>
                <a:lnTo>
                  <a:pt x="1526158" y="1652651"/>
                </a:lnTo>
                <a:lnTo>
                  <a:pt x="1559940" y="1623314"/>
                </a:lnTo>
                <a:lnTo>
                  <a:pt x="1592326" y="1592453"/>
                </a:lnTo>
                <a:lnTo>
                  <a:pt x="1623314" y="1560068"/>
                </a:lnTo>
                <a:lnTo>
                  <a:pt x="1652524" y="1526159"/>
                </a:lnTo>
                <a:lnTo>
                  <a:pt x="1680337" y="1490980"/>
                </a:lnTo>
                <a:lnTo>
                  <a:pt x="1706245" y="1454404"/>
                </a:lnTo>
                <a:lnTo>
                  <a:pt x="1730502" y="1416558"/>
                </a:lnTo>
                <a:lnTo>
                  <a:pt x="1752980" y="1377442"/>
                </a:lnTo>
                <a:lnTo>
                  <a:pt x="1773554" y="1337183"/>
                </a:lnTo>
                <a:lnTo>
                  <a:pt x="1792224" y="1295908"/>
                </a:lnTo>
                <a:lnTo>
                  <a:pt x="1808988" y="1253490"/>
                </a:lnTo>
                <a:lnTo>
                  <a:pt x="1823592" y="1210183"/>
                </a:lnTo>
                <a:lnTo>
                  <a:pt x="1836165" y="1165987"/>
                </a:lnTo>
                <a:lnTo>
                  <a:pt x="1846579" y="1120775"/>
                </a:lnTo>
                <a:lnTo>
                  <a:pt x="1854834" y="1074928"/>
                </a:lnTo>
                <a:lnTo>
                  <a:pt x="1860803" y="1028191"/>
                </a:lnTo>
                <a:lnTo>
                  <a:pt x="1864359" y="980821"/>
                </a:lnTo>
                <a:lnTo>
                  <a:pt x="1865629" y="932815"/>
                </a:lnTo>
                <a:lnTo>
                  <a:pt x="1864233" y="883538"/>
                </a:lnTo>
                <a:lnTo>
                  <a:pt x="1860423" y="834516"/>
                </a:lnTo>
                <a:lnTo>
                  <a:pt x="1853945" y="786003"/>
                </a:lnTo>
                <a:lnTo>
                  <a:pt x="1845055" y="737997"/>
                </a:lnTo>
                <a:lnTo>
                  <a:pt x="1833626" y="690753"/>
                </a:lnTo>
                <a:lnTo>
                  <a:pt x="1819783" y="644144"/>
                </a:lnTo>
                <a:lnTo>
                  <a:pt x="1803527" y="598424"/>
                </a:lnTo>
                <a:lnTo>
                  <a:pt x="1784984" y="553593"/>
                </a:lnTo>
                <a:lnTo>
                  <a:pt x="1764156" y="509778"/>
                </a:lnTo>
                <a:lnTo>
                  <a:pt x="1740915" y="466979"/>
                </a:lnTo>
                <a:lnTo>
                  <a:pt x="1715515" y="425450"/>
                </a:lnTo>
                <a:lnTo>
                  <a:pt x="1687957" y="385318"/>
                </a:lnTo>
                <a:lnTo>
                  <a:pt x="1658239" y="346456"/>
                </a:lnTo>
                <a:lnTo>
                  <a:pt x="1626362" y="308991"/>
                </a:lnTo>
                <a:lnTo>
                  <a:pt x="1592326" y="273177"/>
                </a:lnTo>
                <a:lnTo>
                  <a:pt x="1556639" y="239268"/>
                </a:lnTo>
                <a:lnTo>
                  <a:pt x="1519173" y="207390"/>
                </a:lnTo>
                <a:lnTo>
                  <a:pt x="1480311" y="177673"/>
                </a:lnTo>
                <a:lnTo>
                  <a:pt x="1440180" y="150114"/>
                </a:lnTo>
                <a:lnTo>
                  <a:pt x="1398651" y="124714"/>
                </a:lnTo>
                <a:lnTo>
                  <a:pt x="1355852" y="101473"/>
                </a:lnTo>
                <a:lnTo>
                  <a:pt x="1312036" y="80645"/>
                </a:lnTo>
                <a:lnTo>
                  <a:pt x="1267205" y="62102"/>
                </a:lnTo>
                <a:lnTo>
                  <a:pt x="1221486" y="45847"/>
                </a:lnTo>
                <a:lnTo>
                  <a:pt x="1174877" y="32004"/>
                </a:lnTo>
                <a:lnTo>
                  <a:pt x="1127505" y="20574"/>
                </a:lnTo>
                <a:lnTo>
                  <a:pt x="1079627" y="11684"/>
                </a:lnTo>
                <a:lnTo>
                  <a:pt x="1031112" y="5207"/>
                </a:lnTo>
                <a:lnTo>
                  <a:pt x="982090" y="1396"/>
                </a:lnTo>
                <a:lnTo>
                  <a:pt x="932814" y="0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3930" y="1040382"/>
            <a:ext cx="1865630" cy="1865630"/>
          </a:xfrm>
          <a:custGeom>
            <a:avLst/>
            <a:gdLst/>
            <a:ahLst/>
            <a:cxnLst/>
            <a:rect l="l" t="t" r="r" b="b"/>
            <a:pathLst>
              <a:path w="1865630" h="1865630">
                <a:moveTo>
                  <a:pt x="932789" y="0"/>
                </a:moveTo>
                <a:lnTo>
                  <a:pt x="884783" y="1143"/>
                </a:lnTo>
                <a:lnTo>
                  <a:pt x="837412" y="4699"/>
                </a:lnTo>
                <a:lnTo>
                  <a:pt x="790740" y="10668"/>
                </a:lnTo>
                <a:lnTo>
                  <a:pt x="744804" y="18923"/>
                </a:lnTo>
                <a:lnTo>
                  <a:pt x="699668" y="29337"/>
                </a:lnTo>
                <a:lnTo>
                  <a:pt x="655408" y="41910"/>
                </a:lnTo>
                <a:lnTo>
                  <a:pt x="612063" y="56515"/>
                </a:lnTo>
                <a:lnTo>
                  <a:pt x="569709" y="73279"/>
                </a:lnTo>
                <a:lnTo>
                  <a:pt x="528383" y="91948"/>
                </a:lnTo>
                <a:lnTo>
                  <a:pt x="488162" y="112522"/>
                </a:lnTo>
                <a:lnTo>
                  <a:pt x="449110" y="135001"/>
                </a:lnTo>
                <a:lnTo>
                  <a:pt x="411264" y="159258"/>
                </a:lnTo>
                <a:lnTo>
                  <a:pt x="374688" y="185293"/>
                </a:lnTo>
                <a:lnTo>
                  <a:pt x="339445" y="212979"/>
                </a:lnTo>
                <a:lnTo>
                  <a:pt x="305600" y="242315"/>
                </a:lnTo>
                <a:lnTo>
                  <a:pt x="273202" y="273177"/>
                </a:lnTo>
                <a:lnTo>
                  <a:pt x="242315" y="305562"/>
                </a:lnTo>
                <a:lnTo>
                  <a:pt x="213004" y="339344"/>
                </a:lnTo>
                <a:lnTo>
                  <a:pt x="185318" y="374650"/>
                </a:lnTo>
                <a:lnTo>
                  <a:pt x="159308" y="411226"/>
                </a:lnTo>
                <a:lnTo>
                  <a:pt x="135039" y="449072"/>
                </a:lnTo>
                <a:lnTo>
                  <a:pt x="112585" y="488061"/>
                </a:lnTo>
                <a:lnTo>
                  <a:pt x="91986" y="528320"/>
                </a:lnTo>
                <a:lnTo>
                  <a:pt x="73304" y="569595"/>
                </a:lnTo>
                <a:lnTo>
                  <a:pt x="56603" y="612013"/>
                </a:lnTo>
                <a:lnTo>
                  <a:pt x="41935" y="655320"/>
                </a:lnTo>
                <a:lnTo>
                  <a:pt x="29362" y="699643"/>
                </a:lnTo>
                <a:lnTo>
                  <a:pt x="18948" y="744728"/>
                </a:lnTo>
                <a:lnTo>
                  <a:pt x="10744" y="790702"/>
                </a:lnTo>
                <a:lnTo>
                  <a:pt x="4813" y="837311"/>
                </a:lnTo>
                <a:lnTo>
                  <a:pt x="1219" y="884682"/>
                </a:lnTo>
                <a:lnTo>
                  <a:pt x="0" y="932688"/>
                </a:lnTo>
                <a:lnTo>
                  <a:pt x="1219" y="980694"/>
                </a:lnTo>
                <a:lnTo>
                  <a:pt x="4813" y="1028065"/>
                </a:lnTo>
                <a:lnTo>
                  <a:pt x="10744" y="1074801"/>
                </a:lnTo>
                <a:lnTo>
                  <a:pt x="18948" y="1120775"/>
                </a:lnTo>
                <a:lnTo>
                  <a:pt x="29362" y="1165860"/>
                </a:lnTo>
                <a:lnTo>
                  <a:pt x="41935" y="1210056"/>
                </a:lnTo>
                <a:lnTo>
                  <a:pt x="56603" y="1253490"/>
                </a:lnTo>
                <a:lnTo>
                  <a:pt x="73304" y="1295781"/>
                </a:lnTo>
                <a:lnTo>
                  <a:pt x="91986" y="1337183"/>
                </a:lnTo>
                <a:lnTo>
                  <a:pt x="112585" y="1377315"/>
                </a:lnTo>
                <a:lnTo>
                  <a:pt x="135039" y="1416431"/>
                </a:lnTo>
                <a:lnTo>
                  <a:pt x="159308" y="1454277"/>
                </a:lnTo>
                <a:lnTo>
                  <a:pt x="185318" y="1490853"/>
                </a:lnTo>
                <a:lnTo>
                  <a:pt x="213004" y="1526032"/>
                </a:lnTo>
                <a:lnTo>
                  <a:pt x="242315" y="1559941"/>
                </a:lnTo>
                <a:lnTo>
                  <a:pt x="273202" y="1592326"/>
                </a:lnTo>
                <a:lnTo>
                  <a:pt x="305600" y="1623187"/>
                </a:lnTo>
                <a:lnTo>
                  <a:pt x="339445" y="1652524"/>
                </a:lnTo>
                <a:lnTo>
                  <a:pt x="374688" y="1680210"/>
                </a:lnTo>
                <a:lnTo>
                  <a:pt x="411264" y="1706245"/>
                </a:lnTo>
                <a:lnTo>
                  <a:pt x="449110" y="1730502"/>
                </a:lnTo>
                <a:lnTo>
                  <a:pt x="488162" y="1752981"/>
                </a:lnTo>
                <a:lnTo>
                  <a:pt x="528383" y="1773555"/>
                </a:lnTo>
                <a:lnTo>
                  <a:pt x="569709" y="1792224"/>
                </a:lnTo>
                <a:lnTo>
                  <a:pt x="612063" y="1808861"/>
                </a:lnTo>
                <a:lnTo>
                  <a:pt x="655408" y="1823593"/>
                </a:lnTo>
                <a:lnTo>
                  <a:pt x="699668" y="1836166"/>
                </a:lnTo>
                <a:lnTo>
                  <a:pt x="744804" y="1846580"/>
                </a:lnTo>
                <a:lnTo>
                  <a:pt x="790740" y="1854835"/>
                </a:lnTo>
                <a:lnTo>
                  <a:pt x="837412" y="1860677"/>
                </a:lnTo>
                <a:lnTo>
                  <a:pt x="884783" y="1864360"/>
                </a:lnTo>
                <a:lnTo>
                  <a:pt x="932789" y="1865502"/>
                </a:lnTo>
                <a:lnTo>
                  <a:pt x="980795" y="1864360"/>
                </a:lnTo>
                <a:lnTo>
                  <a:pt x="1028166" y="1860677"/>
                </a:lnTo>
                <a:lnTo>
                  <a:pt x="1074775" y="1854835"/>
                </a:lnTo>
                <a:lnTo>
                  <a:pt x="1120749" y="1846580"/>
                </a:lnTo>
                <a:lnTo>
                  <a:pt x="1165961" y="1836166"/>
                </a:lnTo>
                <a:lnTo>
                  <a:pt x="1210157" y="1823593"/>
                </a:lnTo>
                <a:lnTo>
                  <a:pt x="1253464" y="1808861"/>
                </a:lnTo>
                <a:lnTo>
                  <a:pt x="1295882" y="1792224"/>
                </a:lnTo>
                <a:lnTo>
                  <a:pt x="1337157" y="1773555"/>
                </a:lnTo>
                <a:lnTo>
                  <a:pt x="1377416" y="1752981"/>
                </a:lnTo>
                <a:lnTo>
                  <a:pt x="1416532" y="1730502"/>
                </a:lnTo>
                <a:lnTo>
                  <a:pt x="1454378" y="1706245"/>
                </a:lnTo>
                <a:lnTo>
                  <a:pt x="1490827" y="1680210"/>
                </a:lnTo>
                <a:lnTo>
                  <a:pt x="1526133" y="1652524"/>
                </a:lnTo>
                <a:lnTo>
                  <a:pt x="1559915" y="1623187"/>
                </a:lnTo>
                <a:lnTo>
                  <a:pt x="1592427" y="1592326"/>
                </a:lnTo>
                <a:lnTo>
                  <a:pt x="1623288" y="1559941"/>
                </a:lnTo>
                <a:lnTo>
                  <a:pt x="1652625" y="1526032"/>
                </a:lnTo>
                <a:lnTo>
                  <a:pt x="1680311" y="1490853"/>
                </a:lnTo>
                <a:lnTo>
                  <a:pt x="1706219" y="1454277"/>
                </a:lnTo>
                <a:lnTo>
                  <a:pt x="1730476" y="1416431"/>
                </a:lnTo>
                <a:lnTo>
                  <a:pt x="1752955" y="1377315"/>
                </a:lnTo>
                <a:lnTo>
                  <a:pt x="1773529" y="1337183"/>
                </a:lnTo>
                <a:lnTo>
                  <a:pt x="1792325" y="1295781"/>
                </a:lnTo>
                <a:lnTo>
                  <a:pt x="1808962" y="1253490"/>
                </a:lnTo>
                <a:lnTo>
                  <a:pt x="1823694" y="1210056"/>
                </a:lnTo>
                <a:lnTo>
                  <a:pt x="1836267" y="1165860"/>
                </a:lnTo>
                <a:lnTo>
                  <a:pt x="1846681" y="1120775"/>
                </a:lnTo>
                <a:lnTo>
                  <a:pt x="1854809" y="1074801"/>
                </a:lnTo>
                <a:lnTo>
                  <a:pt x="1860778" y="1028065"/>
                </a:lnTo>
                <a:lnTo>
                  <a:pt x="1864334" y="980694"/>
                </a:lnTo>
                <a:lnTo>
                  <a:pt x="1865604" y="932688"/>
                </a:lnTo>
                <a:lnTo>
                  <a:pt x="1864207" y="883412"/>
                </a:lnTo>
                <a:lnTo>
                  <a:pt x="1860397" y="834390"/>
                </a:lnTo>
                <a:lnTo>
                  <a:pt x="1853920" y="785876"/>
                </a:lnTo>
                <a:lnTo>
                  <a:pt x="1845030" y="737997"/>
                </a:lnTo>
                <a:lnTo>
                  <a:pt x="1833600" y="690626"/>
                </a:lnTo>
                <a:lnTo>
                  <a:pt x="1819757" y="644017"/>
                </a:lnTo>
                <a:lnTo>
                  <a:pt x="1803501" y="598297"/>
                </a:lnTo>
                <a:lnTo>
                  <a:pt x="1784959" y="553466"/>
                </a:lnTo>
                <a:lnTo>
                  <a:pt x="1764131" y="509651"/>
                </a:lnTo>
                <a:lnTo>
                  <a:pt x="1740890" y="466979"/>
                </a:lnTo>
                <a:lnTo>
                  <a:pt x="1715490" y="425450"/>
                </a:lnTo>
                <a:lnTo>
                  <a:pt x="1687931" y="385191"/>
                </a:lnTo>
                <a:lnTo>
                  <a:pt x="1658213" y="346329"/>
                </a:lnTo>
                <a:lnTo>
                  <a:pt x="1626336" y="308991"/>
                </a:lnTo>
                <a:lnTo>
                  <a:pt x="1592427" y="273177"/>
                </a:lnTo>
                <a:lnTo>
                  <a:pt x="1556613" y="239140"/>
                </a:lnTo>
                <a:lnTo>
                  <a:pt x="1519148" y="207264"/>
                </a:lnTo>
                <a:lnTo>
                  <a:pt x="1480286" y="177546"/>
                </a:lnTo>
                <a:lnTo>
                  <a:pt x="1440154" y="149987"/>
                </a:lnTo>
                <a:lnTo>
                  <a:pt x="1398625" y="124587"/>
                </a:lnTo>
                <a:lnTo>
                  <a:pt x="1355826" y="101473"/>
                </a:lnTo>
                <a:lnTo>
                  <a:pt x="1312011" y="80518"/>
                </a:lnTo>
                <a:lnTo>
                  <a:pt x="1267180" y="61976"/>
                </a:lnTo>
                <a:lnTo>
                  <a:pt x="1221460" y="45720"/>
                </a:lnTo>
                <a:lnTo>
                  <a:pt x="1174851" y="31876"/>
                </a:lnTo>
                <a:lnTo>
                  <a:pt x="1127607" y="20447"/>
                </a:lnTo>
                <a:lnTo>
                  <a:pt x="1079601" y="11557"/>
                </a:lnTo>
                <a:lnTo>
                  <a:pt x="1031087" y="5080"/>
                </a:lnTo>
                <a:lnTo>
                  <a:pt x="982116" y="1269"/>
                </a:lnTo>
                <a:lnTo>
                  <a:pt x="932789" y="0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81000"/>
            <a:ext cx="3124198" cy="3458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8487" y="321188"/>
            <a:ext cx="437134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20" dirty="0">
                <a:solidFill>
                  <a:srgbClr val="33479F"/>
                </a:solidFill>
              </a:rPr>
              <a:t>PROVEN MINE</a:t>
            </a:r>
            <a:r>
              <a:rPr sz="3100" spc="-290" dirty="0">
                <a:solidFill>
                  <a:srgbClr val="33479F"/>
                </a:solidFill>
              </a:rPr>
              <a:t> </a:t>
            </a:r>
            <a:r>
              <a:rPr sz="3100" spc="-30" dirty="0">
                <a:solidFill>
                  <a:srgbClr val="33479F"/>
                </a:solidFill>
              </a:rPr>
              <a:t>FINDERS</a:t>
            </a:r>
            <a:endParaRPr sz="3100" dirty="0"/>
          </a:p>
        </p:txBody>
      </p:sp>
      <p:sp>
        <p:nvSpPr>
          <p:cNvPr id="8" name="object 8"/>
          <p:cNvSpPr txBox="1"/>
          <p:nvPr/>
        </p:nvSpPr>
        <p:spPr>
          <a:xfrm>
            <a:off x="2227960" y="1090674"/>
            <a:ext cx="2034539" cy="530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15" dirty="0">
                <a:solidFill>
                  <a:srgbClr val="3B3B3B"/>
                </a:solidFill>
                <a:latin typeface="Times New Roman"/>
                <a:cs typeface="Times New Roman"/>
              </a:rPr>
              <a:t>Robert</a:t>
            </a:r>
            <a:r>
              <a:rPr sz="1900" b="1" spc="-135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900" b="1" spc="-60" dirty="0">
                <a:solidFill>
                  <a:srgbClr val="3B3B3B"/>
                </a:solidFill>
                <a:latin typeface="Times New Roman"/>
                <a:cs typeface="Times New Roman"/>
              </a:rPr>
              <a:t>Tyson</a:t>
            </a:r>
            <a:endParaRPr sz="1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b="1" spc="-15" dirty="0">
                <a:solidFill>
                  <a:srgbClr val="3B3B3B"/>
                </a:solidFill>
                <a:latin typeface="Times New Roman"/>
                <a:cs typeface="Times New Roman"/>
              </a:rPr>
              <a:t>President</a:t>
            </a:r>
            <a:r>
              <a:rPr sz="1400" b="1" spc="-100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3B3B3B"/>
                </a:solidFill>
                <a:latin typeface="Times New Roman"/>
                <a:cs typeface="Times New Roman"/>
              </a:rPr>
              <a:t>&amp;</a:t>
            </a:r>
            <a:r>
              <a:rPr sz="1400" b="1" spc="-35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3B3B3B"/>
                </a:solidFill>
                <a:latin typeface="Times New Roman"/>
                <a:cs typeface="Times New Roman"/>
              </a:rPr>
              <a:t>CEO,</a:t>
            </a:r>
            <a:r>
              <a:rPr sz="1400" b="1" spc="-220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3B3B3B"/>
                </a:solidFill>
                <a:latin typeface="Times New Roman"/>
                <a:cs typeface="Times New Roman"/>
              </a:rPr>
              <a:t>Director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47517" y="1593150"/>
            <a:ext cx="3096260" cy="82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979" marR="5080" indent="-208915" algn="just">
              <a:lnSpc>
                <a:spcPct val="119100"/>
              </a:lnSpc>
              <a:spcBef>
                <a:spcPts val="100"/>
              </a:spcBef>
              <a:buFont typeface="Arial"/>
              <a:buChar char="•"/>
              <a:tabLst>
                <a:tab pos="221615" algn="l"/>
              </a:tabLst>
            </a:pPr>
            <a:r>
              <a:rPr sz="1100" spc="-25" dirty="0">
                <a:latin typeface="Times New Roman"/>
                <a:cs typeface="Times New Roman"/>
              </a:rPr>
              <a:t>Over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3</a:t>
            </a:r>
            <a:r>
              <a:rPr lang="en-US" sz="1100" dirty="0">
                <a:latin typeface="Times New Roman"/>
                <a:cs typeface="Times New Roman"/>
              </a:rPr>
              <a:t>5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30" dirty="0">
                <a:latin typeface="Times New Roman"/>
                <a:cs typeface="Times New Roman"/>
              </a:rPr>
              <a:t>years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experience</a:t>
            </a:r>
            <a:r>
              <a:rPr sz="1100" spc="-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senior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executive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and  director</a:t>
            </a:r>
            <a:r>
              <a:rPr lang="en-US" sz="1100" spc="-1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with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numerous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publicly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traded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technology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and  </a:t>
            </a:r>
            <a:r>
              <a:rPr sz="1100" spc="-25" dirty="0">
                <a:latin typeface="Times New Roman"/>
                <a:cs typeface="Times New Roman"/>
              </a:rPr>
              <a:t>mineral</a:t>
            </a:r>
            <a:r>
              <a:rPr lang="en-US" sz="1100" spc="-25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exploration</a:t>
            </a:r>
            <a:r>
              <a:rPr lang="en-US" sz="1100" spc="-25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companies</a:t>
            </a:r>
            <a:r>
              <a:rPr lang="en-US" sz="1100" spc="-25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based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Canada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and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 </a:t>
            </a:r>
            <a:r>
              <a:rPr sz="1100" spc="-10" dirty="0">
                <a:latin typeface="Times New Roman"/>
                <a:cs typeface="Times New Roman"/>
              </a:rPr>
              <a:t>United</a:t>
            </a:r>
            <a:r>
              <a:rPr lang="en-US" sz="1100" spc="-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States</a:t>
            </a:r>
            <a:r>
              <a:rPr lang="en-US" sz="1100" spc="-10" dirty="0">
                <a:latin typeface="Times New Roman"/>
                <a:cs typeface="Times New Roman"/>
              </a:rPr>
              <a:t> and Latin America.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46629" y="2529529"/>
            <a:ext cx="3291204" cy="787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0979" marR="5080" indent="-208915" algn="just">
              <a:lnSpc>
                <a:spcPct val="116799"/>
              </a:lnSpc>
              <a:spcBef>
                <a:spcPts val="90"/>
              </a:spcBef>
              <a:buFont typeface="Arial"/>
              <a:buChar char="•"/>
              <a:tabLst>
                <a:tab pos="221615" algn="l"/>
              </a:tabLst>
            </a:pPr>
            <a:r>
              <a:rPr sz="1100" spc="-25" dirty="0">
                <a:latin typeface="Times New Roman"/>
                <a:cs typeface="Times New Roman"/>
              </a:rPr>
              <a:t>Previously </a:t>
            </a:r>
            <a:r>
              <a:rPr sz="1100" spc="-40" dirty="0">
                <a:latin typeface="Times New Roman"/>
                <a:cs typeface="Times New Roman"/>
              </a:rPr>
              <a:t>President/CEO </a:t>
            </a:r>
            <a:r>
              <a:rPr sz="1100" dirty="0">
                <a:latin typeface="Times New Roman"/>
                <a:cs typeface="Times New Roman"/>
              </a:rPr>
              <a:t>of Cue </a:t>
            </a:r>
            <a:r>
              <a:rPr sz="1100" spc="-25" dirty="0">
                <a:latin typeface="Times New Roman"/>
                <a:cs typeface="Times New Roman"/>
              </a:rPr>
              <a:t>Resources </a:t>
            </a:r>
            <a:r>
              <a:rPr sz="1100" dirty="0">
                <a:latin typeface="Times New Roman"/>
                <a:cs typeface="Times New Roman"/>
              </a:rPr>
              <a:t>and </a:t>
            </a:r>
            <a:r>
              <a:rPr sz="1100" spc="-15" dirty="0">
                <a:latin typeface="Times New Roman"/>
                <a:cs typeface="Times New Roman"/>
              </a:rPr>
              <a:t>Source  </a:t>
            </a:r>
            <a:r>
              <a:rPr sz="1100" spc="-35" dirty="0">
                <a:latin typeface="Times New Roman"/>
                <a:cs typeface="Times New Roman"/>
              </a:rPr>
              <a:t>Exploration </a:t>
            </a:r>
            <a:r>
              <a:rPr sz="1100" dirty="0">
                <a:latin typeface="Times New Roman"/>
                <a:cs typeface="Times New Roman"/>
              </a:rPr>
              <a:t>and </a:t>
            </a:r>
            <a:r>
              <a:rPr sz="1100" spc="-10" dirty="0">
                <a:latin typeface="Times New Roman"/>
                <a:cs typeface="Times New Roman"/>
              </a:rPr>
              <a:t>Vice </a:t>
            </a:r>
            <a:r>
              <a:rPr sz="1100" spc="-30" dirty="0">
                <a:latin typeface="Times New Roman"/>
                <a:cs typeface="Times New Roman"/>
              </a:rPr>
              <a:t>President, Corporate </a:t>
            </a:r>
            <a:r>
              <a:rPr sz="1100" spc="-45" dirty="0">
                <a:latin typeface="Times New Roman"/>
                <a:cs typeface="Times New Roman"/>
              </a:rPr>
              <a:t>Development  </a:t>
            </a:r>
            <a:r>
              <a:rPr sz="1100" spc="-20" dirty="0">
                <a:latin typeface="Times New Roman"/>
                <a:cs typeface="Times New Roman"/>
              </a:rPr>
              <a:t>with </a:t>
            </a:r>
            <a:r>
              <a:rPr lang="en-US" sz="1100" spc="-20" dirty="0">
                <a:latin typeface="Times New Roman"/>
                <a:cs typeface="Times New Roman"/>
              </a:rPr>
              <a:t>Minco Silver and </a:t>
            </a:r>
            <a:r>
              <a:rPr sz="1100" spc="-20" dirty="0" err="1">
                <a:latin typeface="Times New Roman"/>
                <a:cs typeface="Times New Roman"/>
              </a:rPr>
              <a:t>Solex</a:t>
            </a:r>
            <a:r>
              <a:rPr sz="1100" spc="-2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Resources</a:t>
            </a:r>
            <a:r>
              <a:rPr lang="en-US" sz="1100" spc="-10" dirty="0">
                <a:latin typeface="Times New Roman"/>
                <a:cs typeface="Times New Roman"/>
              </a:rPr>
              <a:t> (former registered owner of the La Princesa Project)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73476" y="3749166"/>
            <a:ext cx="2998470" cy="530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15" dirty="0">
                <a:solidFill>
                  <a:srgbClr val="3B3B3B"/>
                </a:solidFill>
                <a:latin typeface="Times New Roman"/>
                <a:cs typeface="Times New Roman"/>
              </a:rPr>
              <a:t>Bruce </a:t>
            </a:r>
            <a:r>
              <a:rPr sz="1900" b="1" spc="-20" dirty="0">
                <a:solidFill>
                  <a:srgbClr val="3B3B3B"/>
                </a:solidFill>
                <a:latin typeface="Times New Roman"/>
                <a:cs typeface="Times New Roman"/>
              </a:rPr>
              <a:t>Winfield,</a:t>
            </a:r>
            <a:r>
              <a:rPr sz="1900" b="1" spc="-114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900" b="1" spc="-20" dirty="0">
                <a:solidFill>
                  <a:srgbClr val="3B3B3B"/>
                </a:solidFill>
                <a:latin typeface="Times New Roman"/>
                <a:cs typeface="Times New Roman"/>
              </a:rPr>
              <a:t>M.Sc.,P.Geo.</a:t>
            </a:r>
            <a:endParaRPr sz="1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b="1" spc="-15" dirty="0">
                <a:solidFill>
                  <a:srgbClr val="3B3B3B"/>
                </a:solidFill>
                <a:latin typeface="Times New Roman"/>
                <a:cs typeface="Times New Roman"/>
              </a:rPr>
              <a:t>Director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92654" y="4318380"/>
            <a:ext cx="3060065" cy="89344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20979" marR="204470" indent="-208915">
              <a:lnSpc>
                <a:spcPts val="1100"/>
              </a:lnSpc>
              <a:spcBef>
                <a:spcPts val="320"/>
              </a:spcBef>
              <a:buFont typeface="Arial"/>
              <a:buChar char="•"/>
              <a:tabLst>
                <a:tab pos="220979" algn="l"/>
                <a:tab pos="221615" algn="l"/>
              </a:tabLst>
            </a:pPr>
            <a:r>
              <a:rPr sz="1100" spc="-35" dirty="0">
                <a:latin typeface="Times New Roman"/>
                <a:cs typeface="Times New Roman"/>
              </a:rPr>
              <a:t>Over</a:t>
            </a:r>
            <a:r>
              <a:rPr sz="1100" spc="-1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40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30" dirty="0">
                <a:latin typeface="Times New Roman"/>
                <a:cs typeface="Times New Roman"/>
              </a:rPr>
              <a:t>years</a:t>
            </a:r>
            <a:r>
              <a:rPr sz="1100" spc="-114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of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experiencein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the</a:t>
            </a:r>
            <a:r>
              <a:rPr sz="1100" spc="-12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miningindustry  </a:t>
            </a:r>
            <a:r>
              <a:rPr sz="1100" spc="-20" dirty="0">
                <a:latin typeface="Times New Roman"/>
                <a:cs typeface="Times New Roman"/>
              </a:rPr>
              <a:t>with</a:t>
            </a:r>
            <a:r>
              <a:rPr sz="1100" spc="-114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focus</a:t>
            </a:r>
            <a:r>
              <a:rPr sz="1100" spc="-1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Central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America</a:t>
            </a:r>
            <a:r>
              <a:rPr sz="1100" spc="-1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Mexico.</a:t>
            </a:r>
            <a:endParaRPr sz="1100">
              <a:latin typeface="Times New Roman"/>
              <a:cs typeface="Times New Roman"/>
            </a:endParaRPr>
          </a:p>
          <a:p>
            <a:pPr marL="220979" marR="5080" indent="-208915">
              <a:lnSpc>
                <a:spcPct val="85900"/>
              </a:lnSpc>
              <a:spcBef>
                <a:spcPts val="1010"/>
              </a:spcBef>
              <a:buFont typeface="Arial"/>
              <a:buChar char="•"/>
              <a:tabLst>
                <a:tab pos="220979" algn="l"/>
                <a:tab pos="221615" algn="l"/>
              </a:tabLst>
            </a:pPr>
            <a:r>
              <a:rPr sz="1100" spc="-35" dirty="0">
                <a:latin typeface="Times New Roman"/>
                <a:cs typeface="Times New Roman"/>
              </a:rPr>
              <a:t>Former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VP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Explorationfor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Greenstone</a:t>
            </a:r>
            <a:r>
              <a:rPr sz="1100" spc="-15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Resources</a:t>
            </a:r>
            <a:r>
              <a:rPr sz="1100" spc="-13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and  </a:t>
            </a:r>
            <a:r>
              <a:rPr sz="1100" spc="-35" dirty="0">
                <a:latin typeface="Times New Roman"/>
                <a:cs typeface="Times New Roman"/>
              </a:rPr>
              <a:t>Eldorado </a:t>
            </a:r>
            <a:r>
              <a:rPr sz="1100" spc="-20" dirty="0">
                <a:latin typeface="Times New Roman"/>
                <a:cs typeface="Times New Roman"/>
              </a:rPr>
              <a:t>Gold Corp. </a:t>
            </a:r>
            <a:r>
              <a:rPr sz="1100" spc="-30" dirty="0">
                <a:latin typeface="Times New Roman"/>
                <a:cs typeface="Times New Roman"/>
              </a:rPr>
              <a:t>leading </a:t>
            </a:r>
            <a:r>
              <a:rPr sz="1100" dirty="0">
                <a:latin typeface="Times New Roman"/>
                <a:cs typeface="Times New Roman"/>
              </a:rPr>
              <a:t>to the </a:t>
            </a:r>
            <a:r>
              <a:rPr sz="1100" spc="-35" dirty="0">
                <a:latin typeface="Times New Roman"/>
                <a:cs typeface="Times New Roman"/>
              </a:rPr>
              <a:t>exploration </a:t>
            </a:r>
            <a:r>
              <a:rPr sz="1100" spc="-15" dirty="0">
                <a:latin typeface="Times New Roman"/>
                <a:cs typeface="Times New Roman"/>
              </a:rPr>
              <a:t>and  </a:t>
            </a:r>
            <a:r>
              <a:rPr sz="1100" spc="-40" dirty="0">
                <a:latin typeface="Times New Roman"/>
                <a:cs typeface="Times New Roman"/>
              </a:rPr>
              <a:t>development </a:t>
            </a:r>
            <a:r>
              <a:rPr sz="1100" dirty="0">
                <a:latin typeface="Times New Roman"/>
                <a:cs typeface="Times New Roman"/>
              </a:rPr>
              <a:t>of </a:t>
            </a:r>
            <a:r>
              <a:rPr sz="1100" spc="-20" dirty="0">
                <a:latin typeface="Times New Roman"/>
                <a:cs typeface="Times New Roman"/>
              </a:rPr>
              <a:t>five gold</a:t>
            </a:r>
            <a:r>
              <a:rPr sz="1100" spc="-180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deposits.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30870" y="1081530"/>
            <a:ext cx="3371850" cy="1128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95"/>
              </a:spcBef>
            </a:pPr>
            <a:r>
              <a:rPr sz="1900" b="1" spc="-90" dirty="0">
                <a:solidFill>
                  <a:srgbClr val="3B3B3B"/>
                </a:solidFill>
                <a:latin typeface="Times New Roman"/>
                <a:cs typeface="Times New Roman"/>
              </a:rPr>
              <a:t>Dr. </a:t>
            </a:r>
            <a:r>
              <a:rPr sz="1900" b="1" spc="-5" dirty="0">
                <a:solidFill>
                  <a:srgbClr val="3B3B3B"/>
                </a:solidFill>
                <a:latin typeface="Times New Roman"/>
                <a:cs typeface="Times New Roman"/>
              </a:rPr>
              <a:t>John E. </a:t>
            </a:r>
            <a:r>
              <a:rPr sz="1900" b="1" spc="-20" dirty="0">
                <a:solidFill>
                  <a:srgbClr val="3B3B3B"/>
                </a:solidFill>
                <a:latin typeface="Times New Roman"/>
                <a:cs typeface="Times New Roman"/>
              </a:rPr>
              <a:t>Larson, </a:t>
            </a:r>
            <a:r>
              <a:rPr sz="1900" b="1" spc="-5" dirty="0">
                <a:solidFill>
                  <a:srgbClr val="3B3B3B"/>
                </a:solidFill>
                <a:latin typeface="Times New Roman"/>
                <a:cs typeface="Times New Roman"/>
              </a:rPr>
              <a:t>M.</a:t>
            </a:r>
            <a:r>
              <a:rPr sz="1900" b="1" spc="-45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900" b="1" spc="-5" dirty="0">
                <a:solidFill>
                  <a:srgbClr val="3B3B3B"/>
                </a:solidFill>
                <a:latin typeface="Times New Roman"/>
                <a:cs typeface="Times New Roman"/>
              </a:rPr>
              <a:t>Sc.,Ph.D.</a:t>
            </a:r>
            <a:endParaRPr sz="1900" dirty="0">
              <a:latin typeface="Times New Roman"/>
              <a:cs typeface="Times New Roman"/>
            </a:endParaRPr>
          </a:p>
          <a:p>
            <a:pPr marL="22860">
              <a:lnSpc>
                <a:spcPct val="100000"/>
              </a:lnSpc>
              <a:spcBef>
                <a:spcPts val="20"/>
              </a:spcBef>
            </a:pPr>
            <a:r>
              <a:rPr sz="1400" b="1" spc="-15" dirty="0">
                <a:solidFill>
                  <a:srgbClr val="3B3B3B"/>
                </a:solidFill>
                <a:latin typeface="Times New Roman"/>
                <a:cs typeface="Times New Roman"/>
              </a:rPr>
              <a:t>Director</a:t>
            </a:r>
            <a:endParaRPr sz="1400" dirty="0">
              <a:latin typeface="Times New Roman"/>
              <a:cs typeface="Times New Roman"/>
            </a:endParaRPr>
          </a:p>
          <a:p>
            <a:pPr marL="220979" marR="64769" indent="-208915">
              <a:lnSpc>
                <a:spcPct val="114100"/>
              </a:lnSpc>
              <a:spcBef>
                <a:spcPts val="185"/>
              </a:spcBef>
              <a:buFont typeface="Arial"/>
              <a:buChar char="•"/>
              <a:tabLst>
                <a:tab pos="220979" algn="l"/>
                <a:tab pos="221615" algn="l"/>
              </a:tabLst>
            </a:pPr>
            <a:r>
              <a:rPr sz="1100" spc="-35" dirty="0">
                <a:latin typeface="Times New Roman"/>
                <a:cs typeface="Times New Roman"/>
              </a:rPr>
              <a:t>Former</a:t>
            </a:r>
            <a:r>
              <a:rPr sz="1100" spc="-80" dirty="0">
                <a:latin typeface="Times New Roman"/>
                <a:cs typeface="Times New Roman"/>
              </a:rPr>
              <a:t> </a:t>
            </a:r>
            <a:r>
              <a:rPr sz="1100" spc="-30" dirty="0">
                <a:latin typeface="Times New Roman"/>
                <a:cs typeface="Times New Roman"/>
              </a:rPr>
              <a:t>Leader</a:t>
            </a:r>
            <a:r>
              <a:rPr sz="1100" spc="-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Global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Porphyry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Copper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Exploration,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and  </a:t>
            </a:r>
            <a:r>
              <a:rPr sz="1100" spc="-35" dirty="0">
                <a:latin typeface="Times New Roman"/>
                <a:cs typeface="Times New Roman"/>
              </a:rPr>
              <a:t>Manager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-20" dirty="0">
                <a:latin typeface="Times New Roman"/>
                <a:cs typeface="Times New Roman"/>
              </a:rPr>
              <a:t>Latin </a:t>
            </a:r>
            <a:r>
              <a:rPr sz="1100" spc="-35" dirty="0">
                <a:latin typeface="Times New Roman"/>
                <a:cs typeface="Times New Roman"/>
              </a:rPr>
              <a:t>America </a:t>
            </a:r>
            <a:r>
              <a:rPr sz="1100" spc="-15" dirty="0">
                <a:latin typeface="Times New Roman"/>
                <a:cs typeface="Times New Roman"/>
              </a:rPr>
              <a:t>Exploration</a:t>
            </a:r>
            <a:r>
              <a:rPr lang="en-US" sz="1100" spc="-1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with </a:t>
            </a:r>
            <a:r>
              <a:rPr sz="1100" spc="-30" dirty="0">
                <a:latin typeface="Times New Roman"/>
                <a:cs typeface="Times New Roman"/>
              </a:rPr>
              <a:t>BHP </a:t>
            </a:r>
            <a:r>
              <a:rPr sz="1100" spc="-10" dirty="0">
                <a:latin typeface="Times New Roman"/>
                <a:cs typeface="Times New Roman"/>
              </a:rPr>
              <a:t>Biliton.  </a:t>
            </a:r>
            <a:r>
              <a:rPr sz="1100" spc="-35" dirty="0">
                <a:latin typeface="Times New Roman"/>
                <a:cs typeface="Times New Roman"/>
              </a:rPr>
              <a:t>Corporate</a:t>
            </a:r>
            <a:r>
              <a:rPr sz="1100" spc="-16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Manager</a:t>
            </a:r>
            <a:r>
              <a:rPr sz="1100" spc="-15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Exploration–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Hochschild</a:t>
            </a:r>
            <a:r>
              <a:rPr sz="1100" spc="-18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MiningPLC.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19544"/>
            <a:ext cx="371334" cy="809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0121" y="3675634"/>
            <a:ext cx="1714244" cy="1761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742426" y="3945298"/>
            <a:ext cx="2129790" cy="56261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1900" b="1" spc="-20" dirty="0">
                <a:solidFill>
                  <a:srgbClr val="3B3B3B"/>
                </a:solidFill>
                <a:latin typeface="Times New Roman"/>
                <a:cs typeface="Times New Roman"/>
              </a:rPr>
              <a:t>Tim </a:t>
            </a:r>
            <a:r>
              <a:rPr sz="1900" b="1" spc="-30" dirty="0">
                <a:solidFill>
                  <a:srgbClr val="3B3B3B"/>
                </a:solidFill>
                <a:latin typeface="Times New Roman"/>
                <a:cs typeface="Times New Roman"/>
              </a:rPr>
              <a:t>Marlow,</a:t>
            </a:r>
            <a:r>
              <a:rPr sz="1900" b="1" spc="-105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3B3B3B"/>
                </a:solidFill>
                <a:latin typeface="Times New Roman"/>
                <a:cs typeface="Times New Roman"/>
              </a:rPr>
              <a:t>C.Eng.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-15" dirty="0">
                <a:solidFill>
                  <a:srgbClr val="3B3B3B"/>
                </a:solidFill>
                <a:latin typeface="Times New Roman"/>
                <a:cs typeface="Times New Roman"/>
              </a:rPr>
              <a:t>Director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60969" y="4537708"/>
            <a:ext cx="3145790" cy="11830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22250" marR="5080" indent="-208915">
              <a:lnSpc>
                <a:spcPct val="75900"/>
              </a:lnSpc>
              <a:spcBef>
                <a:spcPts val="420"/>
              </a:spcBef>
              <a:buFont typeface="Arial"/>
              <a:buChar char="•"/>
              <a:tabLst>
                <a:tab pos="222885" algn="l"/>
                <a:tab pos="223520" algn="l"/>
              </a:tabLst>
            </a:pPr>
            <a:r>
              <a:rPr sz="1100" spc="-20" dirty="0">
                <a:latin typeface="Times New Roman"/>
                <a:cs typeface="Times New Roman"/>
              </a:rPr>
              <a:t>More than </a:t>
            </a:r>
            <a:r>
              <a:rPr sz="1100" dirty="0">
                <a:latin typeface="Times New Roman"/>
                <a:cs typeface="Times New Roman"/>
              </a:rPr>
              <a:t>30 </a:t>
            </a:r>
            <a:r>
              <a:rPr sz="1100" spc="-30" dirty="0">
                <a:latin typeface="Times New Roman"/>
                <a:cs typeface="Times New Roman"/>
              </a:rPr>
              <a:t>years </a:t>
            </a:r>
            <a:r>
              <a:rPr sz="1100" dirty="0">
                <a:latin typeface="Times New Roman"/>
                <a:cs typeface="Times New Roman"/>
              </a:rPr>
              <a:t>of </a:t>
            </a:r>
            <a:r>
              <a:rPr sz="1100" spc="-25" dirty="0">
                <a:latin typeface="Times New Roman"/>
                <a:cs typeface="Times New Roman"/>
              </a:rPr>
              <a:t>mining </a:t>
            </a:r>
            <a:r>
              <a:rPr sz="1100" spc="-35" dirty="0">
                <a:latin typeface="Times New Roman"/>
                <a:cs typeface="Times New Roman"/>
              </a:rPr>
              <a:t>engineering </a:t>
            </a:r>
            <a:r>
              <a:rPr sz="1100" spc="-10" dirty="0">
                <a:latin typeface="Times New Roman"/>
                <a:cs typeface="Times New Roman"/>
              </a:rPr>
              <a:t>and </a:t>
            </a:r>
            <a:r>
              <a:rPr sz="1100" spc="-25" dirty="0">
                <a:latin typeface="Times New Roman"/>
                <a:cs typeface="Times New Roman"/>
              </a:rPr>
              <a:t>mine  </a:t>
            </a:r>
            <a:r>
              <a:rPr sz="1100" spc="-35" dirty="0">
                <a:latin typeface="Times New Roman"/>
                <a:cs typeface="Times New Roman"/>
              </a:rPr>
              <a:t>operating</a:t>
            </a:r>
            <a:r>
              <a:rPr sz="1100" spc="-170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experience</a:t>
            </a:r>
            <a:r>
              <a:rPr sz="1100" spc="-1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North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America,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South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America,  </a:t>
            </a:r>
            <a:r>
              <a:rPr sz="1100" spc="-20" dirty="0">
                <a:latin typeface="Times New Roman"/>
                <a:cs typeface="Times New Roman"/>
              </a:rPr>
              <a:t>Africa</a:t>
            </a:r>
            <a:r>
              <a:rPr sz="1100" spc="-1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and</a:t>
            </a:r>
            <a:r>
              <a:rPr sz="1100" spc="-18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Asia.</a:t>
            </a:r>
            <a:endParaRPr sz="1100" dirty="0">
              <a:latin typeface="Times New Roman"/>
              <a:cs typeface="Times New Roman"/>
            </a:endParaRPr>
          </a:p>
          <a:p>
            <a:pPr marL="220979" marR="160655" indent="-208915">
              <a:lnSpc>
                <a:spcPct val="76400"/>
              </a:lnSpc>
              <a:spcBef>
                <a:spcPts val="890"/>
              </a:spcBef>
              <a:buFont typeface="Arial"/>
              <a:buChar char="•"/>
              <a:tabLst>
                <a:tab pos="220979" algn="l"/>
                <a:tab pos="221615" algn="l"/>
              </a:tabLst>
            </a:pPr>
            <a:r>
              <a:rPr sz="1100" spc="-35" dirty="0">
                <a:latin typeface="Times New Roman"/>
                <a:cs typeface="Times New Roman"/>
              </a:rPr>
              <a:t>Previously</a:t>
            </a:r>
            <a:r>
              <a:rPr sz="1100" spc="-10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Vice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President</a:t>
            </a:r>
            <a:r>
              <a:rPr sz="1100" spc="-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Operating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30" dirty="0">
                <a:latin typeface="Times New Roman"/>
                <a:cs typeface="Times New Roman"/>
              </a:rPr>
              <a:t>Excellenceat  </a:t>
            </a:r>
            <a:r>
              <a:rPr sz="1100" spc="-35" dirty="0">
                <a:latin typeface="Times New Roman"/>
                <a:cs typeface="Times New Roman"/>
              </a:rPr>
              <a:t>Hochschild</a:t>
            </a:r>
            <a:r>
              <a:rPr sz="1100" spc="-18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Mining.</a:t>
            </a:r>
            <a:endParaRPr sz="1100" dirty="0">
              <a:latin typeface="Times New Roman"/>
              <a:cs typeface="Times New Roman"/>
            </a:endParaRPr>
          </a:p>
          <a:p>
            <a:pPr marL="220979" marR="911860" indent="-208915">
              <a:lnSpc>
                <a:spcPct val="74500"/>
              </a:lnSpc>
              <a:spcBef>
                <a:spcPts val="910"/>
              </a:spcBef>
              <a:buFont typeface="Arial"/>
              <a:buChar char="•"/>
              <a:tabLst>
                <a:tab pos="220979" algn="l"/>
                <a:tab pos="221615" algn="l"/>
              </a:tabLst>
            </a:pPr>
            <a:r>
              <a:rPr sz="1100" spc="-35" dirty="0">
                <a:latin typeface="Times New Roman"/>
                <a:cs typeface="Times New Roman"/>
              </a:rPr>
              <a:t>Currently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35" dirty="0">
                <a:latin typeface="Times New Roman"/>
                <a:cs typeface="Times New Roman"/>
              </a:rPr>
              <a:t>director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45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PlatinumGroup  </a:t>
            </a:r>
            <a:r>
              <a:rPr sz="1100" spc="-20" dirty="0">
                <a:latin typeface="Times New Roman"/>
                <a:cs typeface="Times New Roman"/>
              </a:rPr>
              <a:t>Metals</a:t>
            </a:r>
            <a:r>
              <a:rPr sz="1100" spc="-18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Ltd.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8662" y="5868758"/>
            <a:ext cx="565122" cy="3113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81860" y="5883859"/>
            <a:ext cx="605599" cy="310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70808" y="5899327"/>
            <a:ext cx="489343" cy="2792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03282" y="5964059"/>
            <a:ext cx="809485" cy="222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13071" y="5920130"/>
            <a:ext cx="562190" cy="2931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07328" y="5867400"/>
            <a:ext cx="786814" cy="4467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88405" y="3714369"/>
            <a:ext cx="1784718" cy="17706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88223" y="5940907"/>
            <a:ext cx="693165" cy="25078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24982" y="1146175"/>
            <a:ext cx="1756662" cy="17566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95859" y="6204280"/>
            <a:ext cx="14287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Times New Roman"/>
                <a:cs typeface="Times New Roman"/>
              </a:rPr>
              <a:t>NI </a:t>
            </a:r>
            <a:r>
              <a:rPr sz="700" spc="-25" dirty="0">
                <a:latin typeface="Times New Roman"/>
                <a:cs typeface="Times New Roman"/>
              </a:rPr>
              <a:t>43-101 </a:t>
            </a:r>
            <a:r>
              <a:rPr sz="700" spc="-30" dirty="0">
                <a:latin typeface="Times New Roman"/>
                <a:cs typeface="Times New Roman"/>
              </a:rPr>
              <a:t>Independent </a:t>
            </a:r>
            <a:r>
              <a:rPr sz="700" spc="-35" dirty="0">
                <a:latin typeface="Times New Roman"/>
                <a:cs typeface="Times New Roman"/>
              </a:rPr>
              <a:t>Qualified</a:t>
            </a:r>
            <a:r>
              <a:rPr sz="700" spc="-20" dirty="0">
                <a:latin typeface="Times New Roman"/>
                <a:cs typeface="Times New Roman"/>
              </a:rPr>
              <a:t> Persons: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5859" y="6327396"/>
            <a:ext cx="10640060" cy="50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>
              <a:lnSpc>
                <a:spcPct val="112900"/>
              </a:lnSpc>
              <a:spcBef>
                <a:spcPts val="10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700" spc="-30" dirty="0">
                <a:latin typeface="Times New Roman"/>
                <a:cs typeface="Times New Roman"/>
              </a:rPr>
              <a:t>Steven </a:t>
            </a:r>
            <a:r>
              <a:rPr sz="700" spc="-20" dirty="0">
                <a:latin typeface="Times New Roman"/>
                <a:cs typeface="Times New Roman"/>
              </a:rPr>
              <a:t>L. </a:t>
            </a:r>
            <a:r>
              <a:rPr sz="700" spc="-15" dirty="0">
                <a:latin typeface="Times New Roman"/>
                <a:cs typeface="Times New Roman"/>
              </a:rPr>
              <a:t>Park: </a:t>
            </a:r>
            <a:r>
              <a:rPr sz="700" spc="-30" dirty="0">
                <a:latin typeface="Times New Roman"/>
                <a:cs typeface="Times New Roman"/>
              </a:rPr>
              <a:t>Graduated </a:t>
            </a:r>
            <a:r>
              <a:rPr sz="700" spc="-15" dirty="0">
                <a:latin typeface="Times New Roman"/>
                <a:cs typeface="Times New Roman"/>
              </a:rPr>
              <a:t>Mackay </a:t>
            </a:r>
            <a:r>
              <a:rPr sz="700" spc="-30" dirty="0">
                <a:latin typeface="Times New Roman"/>
                <a:cs typeface="Times New Roman"/>
              </a:rPr>
              <a:t>School </a:t>
            </a:r>
            <a:r>
              <a:rPr sz="700" spc="-5" dirty="0">
                <a:latin typeface="Times New Roman"/>
                <a:cs typeface="Times New Roman"/>
              </a:rPr>
              <a:t>of </a:t>
            </a:r>
            <a:r>
              <a:rPr sz="700" spc="-30" dirty="0">
                <a:latin typeface="Times New Roman"/>
                <a:cs typeface="Times New Roman"/>
              </a:rPr>
              <a:t>Mines </a:t>
            </a:r>
            <a:r>
              <a:rPr sz="700" spc="-5" dirty="0">
                <a:latin typeface="Times New Roman"/>
                <a:cs typeface="Times New Roman"/>
              </a:rPr>
              <a:t>at </a:t>
            </a:r>
            <a:r>
              <a:rPr sz="700" spc="-15" dirty="0">
                <a:latin typeface="Times New Roman"/>
                <a:cs typeface="Times New Roman"/>
              </a:rPr>
              <a:t>the </a:t>
            </a:r>
            <a:r>
              <a:rPr sz="700" spc="-30" dirty="0">
                <a:latin typeface="Times New Roman"/>
                <a:cs typeface="Times New Roman"/>
              </a:rPr>
              <a:t>University </a:t>
            </a:r>
            <a:r>
              <a:rPr sz="700" spc="-5" dirty="0">
                <a:latin typeface="Times New Roman"/>
                <a:cs typeface="Times New Roman"/>
              </a:rPr>
              <a:t>of </a:t>
            </a:r>
            <a:r>
              <a:rPr sz="700" spc="-30" dirty="0">
                <a:latin typeface="Times New Roman"/>
                <a:cs typeface="Times New Roman"/>
              </a:rPr>
              <a:t>Nevada-Reno, </a:t>
            </a:r>
            <a:r>
              <a:rPr sz="700" spc="-25" dirty="0">
                <a:latin typeface="Times New Roman"/>
                <a:cs typeface="Times New Roman"/>
              </a:rPr>
              <a:t>1983, </a:t>
            </a:r>
            <a:r>
              <a:rPr sz="700" spc="-15" dirty="0">
                <a:latin typeface="Times New Roman"/>
                <a:cs typeface="Times New Roman"/>
              </a:rPr>
              <a:t>M.Sc.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35" dirty="0">
                <a:latin typeface="Times New Roman"/>
                <a:cs typeface="Times New Roman"/>
              </a:rPr>
              <a:t>Economic </a:t>
            </a:r>
            <a:r>
              <a:rPr sz="700" spc="-30" dirty="0">
                <a:latin typeface="Times New Roman"/>
                <a:cs typeface="Times New Roman"/>
              </a:rPr>
              <a:t>Geology. </a:t>
            </a:r>
            <a:r>
              <a:rPr sz="700" spc="-15" dirty="0">
                <a:latin typeface="Times New Roman"/>
                <a:cs typeface="Times New Roman"/>
              </a:rPr>
              <a:t>Mr. Park has </a:t>
            </a:r>
            <a:r>
              <a:rPr sz="700" spc="-30" dirty="0">
                <a:latin typeface="Times New Roman"/>
                <a:cs typeface="Times New Roman"/>
              </a:rPr>
              <a:t>practiced </a:t>
            </a:r>
            <a:r>
              <a:rPr sz="700" spc="-5" dirty="0">
                <a:latin typeface="Times New Roman"/>
                <a:cs typeface="Times New Roman"/>
              </a:rPr>
              <a:t>as a </a:t>
            </a:r>
            <a:r>
              <a:rPr sz="700" spc="-30" dirty="0">
                <a:latin typeface="Times New Roman"/>
                <a:cs typeface="Times New Roman"/>
              </a:rPr>
              <a:t>professional geologist more </a:t>
            </a:r>
            <a:r>
              <a:rPr sz="700" spc="-15" dirty="0">
                <a:latin typeface="Times New Roman"/>
                <a:cs typeface="Times New Roman"/>
              </a:rPr>
              <a:t>than </a:t>
            </a:r>
            <a:r>
              <a:rPr sz="700" spc="-5" dirty="0">
                <a:latin typeface="Times New Roman"/>
                <a:cs typeface="Times New Roman"/>
              </a:rPr>
              <a:t>30 </a:t>
            </a:r>
            <a:r>
              <a:rPr sz="700" spc="-15" dirty="0">
                <a:latin typeface="Times New Roman"/>
                <a:cs typeface="Times New Roman"/>
              </a:rPr>
              <a:t>years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15" dirty="0">
                <a:latin typeface="Times New Roman"/>
                <a:cs typeface="Times New Roman"/>
              </a:rPr>
              <a:t>the </a:t>
            </a:r>
            <a:r>
              <a:rPr sz="700" spc="-35" dirty="0">
                <a:latin typeface="Times New Roman"/>
                <a:cs typeface="Times New Roman"/>
              </a:rPr>
              <a:t>Americas </a:t>
            </a:r>
            <a:r>
              <a:rPr sz="700" spc="-30" dirty="0">
                <a:latin typeface="Times New Roman"/>
                <a:cs typeface="Times New Roman"/>
              </a:rPr>
              <a:t>including more </a:t>
            </a:r>
            <a:r>
              <a:rPr sz="700" spc="-15" dirty="0">
                <a:latin typeface="Times New Roman"/>
                <a:cs typeface="Times New Roman"/>
              </a:rPr>
              <a:t>that </a:t>
            </a:r>
            <a:r>
              <a:rPr sz="700" spc="-5" dirty="0">
                <a:latin typeface="Times New Roman"/>
                <a:cs typeface="Times New Roman"/>
              </a:rPr>
              <a:t>20 </a:t>
            </a:r>
            <a:r>
              <a:rPr sz="700" spc="-15" dirty="0">
                <a:latin typeface="Times New Roman"/>
                <a:cs typeface="Times New Roman"/>
              </a:rPr>
              <a:t>years </a:t>
            </a:r>
            <a:r>
              <a:rPr sz="700" spc="-35" dirty="0">
                <a:latin typeface="Times New Roman"/>
                <a:cs typeface="Times New Roman"/>
              </a:rPr>
              <a:t>continuous </a:t>
            </a:r>
            <a:r>
              <a:rPr sz="700" spc="-30" dirty="0">
                <a:latin typeface="Times New Roman"/>
                <a:cs typeface="Times New Roman"/>
              </a:rPr>
              <a:t>exploration experience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30" dirty="0">
                <a:latin typeface="Times New Roman"/>
                <a:cs typeface="Times New Roman"/>
              </a:rPr>
              <a:t>Peru. </a:t>
            </a:r>
            <a:r>
              <a:rPr sz="700" spc="-15" dirty="0">
                <a:latin typeface="Times New Roman"/>
                <a:cs typeface="Times New Roman"/>
              </a:rPr>
              <a:t>Mr. Park </a:t>
            </a:r>
            <a:r>
              <a:rPr sz="700" spc="-20" dirty="0">
                <a:latin typeface="Times New Roman"/>
                <a:cs typeface="Times New Roman"/>
              </a:rPr>
              <a:t>is </a:t>
            </a:r>
            <a:r>
              <a:rPr sz="700" spc="-5" dirty="0">
                <a:latin typeface="Times New Roman"/>
                <a:cs typeface="Times New Roman"/>
              </a:rPr>
              <a:t>a </a:t>
            </a:r>
            <a:r>
              <a:rPr sz="700" spc="-30" dirty="0">
                <a:latin typeface="Times New Roman"/>
                <a:cs typeface="Times New Roman"/>
              </a:rPr>
              <a:t>member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25" dirty="0">
                <a:latin typeface="Times New Roman"/>
                <a:cs typeface="Times New Roman"/>
              </a:rPr>
              <a:t>good  </a:t>
            </a:r>
            <a:r>
              <a:rPr sz="700" spc="-30" dirty="0">
                <a:latin typeface="Times New Roman"/>
                <a:cs typeface="Times New Roman"/>
              </a:rPr>
              <a:t>standing with </a:t>
            </a:r>
            <a:r>
              <a:rPr sz="700" spc="-25" dirty="0">
                <a:latin typeface="Times New Roman"/>
                <a:cs typeface="Times New Roman"/>
              </a:rPr>
              <a:t>the </a:t>
            </a:r>
            <a:r>
              <a:rPr sz="700" spc="-30" dirty="0">
                <a:latin typeface="Times New Roman"/>
                <a:cs typeface="Times New Roman"/>
              </a:rPr>
              <a:t>American Institute </a:t>
            </a:r>
            <a:r>
              <a:rPr sz="700" spc="-10" dirty="0">
                <a:latin typeface="Times New Roman"/>
                <a:cs typeface="Times New Roman"/>
              </a:rPr>
              <a:t>of </a:t>
            </a:r>
            <a:r>
              <a:rPr sz="700" spc="-30" dirty="0">
                <a:latin typeface="Times New Roman"/>
                <a:cs typeface="Times New Roman"/>
              </a:rPr>
              <a:t>Professional Geologists </a:t>
            </a:r>
            <a:r>
              <a:rPr sz="700" spc="-15" dirty="0">
                <a:latin typeface="Times New Roman"/>
                <a:cs typeface="Times New Roman"/>
              </a:rPr>
              <a:t>and </a:t>
            </a:r>
            <a:r>
              <a:rPr sz="700" spc="-20" dirty="0">
                <a:latin typeface="Times New Roman"/>
                <a:cs typeface="Times New Roman"/>
              </a:rPr>
              <a:t>is </a:t>
            </a:r>
            <a:r>
              <a:rPr sz="700" spc="-5" dirty="0">
                <a:latin typeface="Times New Roman"/>
                <a:cs typeface="Times New Roman"/>
              </a:rPr>
              <a:t>a </a:t>
            </a:r>
            <a:r>
              <a:rPr sz="700" spc="-30" dirty="0">
                <a:latin typeface="Times New Roman"/>
                <a:cs typeface="Times New Roman"/>
              </a:rPr>
              <a:t>Certified Professional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-25" dirty="0">
                <a:latin typeface="Times New Roman"/>
                <a:cs typeface="Times New Roman"/>
              </a:rPr>
              <a:t>Geologist.</a:t>
            </a:r>
            <a:endParaRPr sz="700">
              <a:latin typeface="Times New Roman"/>
              <a:cs typeface="Times New Roman"/>
            </a:endParaRPr>
          </a:p>
          <a:p>
            <a:pPr marL="241300" marR="118745" indent="-229235">
              <a:lnSpc>
                <a:spcPts val="800"/>
              </a:lnSpc>
              <a:spcBef>
                <a:spcPts val="310"/>
              </a:spcBef>
              <a:buAutoNum type="arabicPeriod"/>
              <a:tabLst>
                <a:tab pos="240665" algn="l"/>
                <a:tab pos="241300" algn="l"/>
              </a:tabLst>
            </a:pPr>
            <a:r>
              <a:rPr sz="700" spc="-30" dirty="0">
                <a:latin typeface="Times New Roman"/>
                <a:cs typeface="Times New Roman"/>
              </a:rPr>
              <a:t>Patrick </a:t>
            </a:r>
            <a:r>
              <a:rPr sz="700" spc="-5" dirty="0">
                <a:latin typeface="Times New Roman"/>
                <a:cs typeface="Times New Roman"/>
              </a:rPr>
              <a:t>N. </a:t>
            </a:r>
            <a:r>
              <a:rPr sz="700" spc="-30" dirty="0">
                <a:latin typeface="Times New Roman"/>
                <a:cs typeface="Times New Roman"/>
              </a:rPr>
              <a:t>Chance: Graduated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25" dirty="0">
                <a:latin typeface="Times New Roman"/>
                <a:cs typeface="Times New Roman"/>
              </a:rPr>
              <a:t>1975 </a:t>
            </a:r>
            <a:r>
              <a:rPr sz="700" spc="-20" dirty="0">
                <a:latin typeface="Times New Roman"/>
                <a:cs typeface="Times New Roman"/>
              </a:rPr>
              <a:t>from </a:t>
            </a:r>
            <a:r>
              <a:rPr sz="700" spc="-35" dirty="0">
                <a:latin typeface="Times New Roman"/>
                <a:cs typeface="Times New Roman"/>
              </a:rPr>
              <a:t>Queen's </a:t>
            </a:r>
            <a:r>
              <a:rPr sz="700" spc="-30" dirty="0">
                <a:latin typeface="Times New Roman"/>
                <a:cs typeface="Times New Roman"/>
              </a:rPr>
              <a:t>University </a:t>
            </a:r>
            <a:r>
              <a:rPr sz="700" spc="-5" dirty="0">
                <a:latin typeface="Times New Roman"/>
                <a:cs typeface="Times New Roman"/>
              </a:rPr>
              <a:t>at </a:t>
            </a:r>
            <a:r>
              <a:rPr sz="700" spc="-35" dirty="0">
                <a:latin typeface="Times New Roman"/>
                <a:cs typeface="Times New Roman"/>
              </a:rPr>
              <a:t>Kingston </a:t>
            </a:r>
            <a:r>
              <a:rPr sz="700" spc="-30" dirty="0">
                <a:latin typeface="Times New Roman"/>
                <a:cs typeface="Times New Roman"/>
              </a:rPr>
              <a:t>with </a:t>
            </a:r>
            <a:r>
              <a:rPr sz="700" spc="-5" dirty="0">
                <a:latin typeface="Times New Roman"/>
                <a:cs typeface="Times New Roman"/>
              </a:rPr>
              <a:t>a </a:t>
            </a:r>
            <a:r>
              <a:rPr sz="700" spc="-25" dirty="0">
                <a:latin typeface="Times New Roman"/>
                <a:cs typeface="Times New Roman"/>
              </a:rPr>
              <a:t>B.Sc. </a:t>
            </a:r>
            <a:r>
              <a:rPr sz="700" spc="-30" dirty="0">
                <a:latin typeface="Times New Roman"/>
                <a:cs typeface="Times New Roman"/>
              </a:rPr>
              <a:t>(Applied Science)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30" dirty="0">
                <a:latin typeface="Times New Roman"/>
                <a:cs typeface="Times New Roman"/>
              </a:rPr>
              <a:t>geological Engineering </a:t>
            </a:r>
            <a:r>
              <a:rPr sz="700" spc="-15" dirty="0">
                <a:latin typeface="Times New Roman"/>
                <a:cs typeface="Times New Roman"/>
              </a:rPr>
              <a:t>and </a:t>
            </a:r>
            <a:r>
              <a:rPr sz="700" spc="-30" dirty="0">
                <a:latin typeface="Times New Roman"/>
                <a:cs typeface="Times New Roman"/>
              </a:rPr>
              <a:t>graduated </a:t>
            </a:r>
            <a:r>
              <a:rPr sz="700" spc="-20" dirty="0">
                <a:latin typeface="Times New Roman"/>
                <a:cs typeface="Times New Roman"/>
              </a:rPr>
              <a:t>from </a:t>
            </a:r>
            <a:r>
              <a:rPr sz="700" spc="-15" dirty="0">
                <a:latin typeface="Times New Roman"/>
                <a:cs typeface="Times New Roman"/>
              </a:rPr>
              <a:t>the </a:t>
            </a:r>
            <a:r>
              <a:rPr sz="700" spc="-30" dirty="0">
                <a:latin typeface="Times New Roman"/>
                <a:cs typeface="Times New Roman"/>
              </a:rPr>
              <a:t>University </a:t>
            </a:r>
            <a:r>
              <a:rPr sz="700" spc="-5" dirty="0">
                <a:latin typeface="Times New Roman"/>
                <a:cs typeface="Times New Roman"/>
              </a:rPr>
              <a:t>of </a:t>
            </a:r>
            <a:r>
              <a:rPr sz="700" spc="-25" dirty="0">
                <a:latin typeface="Times New Roman"/>
                <a:cs typeface="Times New Roman"/>
              </a:rPr>
              <a:t>Western </a:t>
            </a:r>
            <a:r>
              <a:rPr sz="700" spc="-30" dirty="0">
                <a:latin typeface="Times New Roman"/>
                <a:cs typeface="Times New Roman"/>
              </a:rPr>
              <a:t>Ontario with </a:t>
            </a:r>
            <a:r>
              <a:rPr sz="700" spc="-5" dirty="0">
                <a:latin typeface="Times New Roman"/>
                <a:cs typeface="Times New Roman"/>
              </a:rPr>
              <a:t>a </a:t>
            </a:r>
            <a:r>
              <a:rPr sz="700" spc="-15" dirty="0">
                <a:latin typeface="Times New Roman"/>
                <a:cs typeface="Times New Roman"/>
              </a:rPr>
              <a:t>M.Sc.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30" dirty="0">
                <a:latin typeface="Times New Roman"/>
                <a:cs typeface="Times New Roman"/>
              </a:rPr>
              <a:t>geology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15" dirty="0">
                <a:latin typeface="Times New Roman"/>
                <a:cs typeface="Times New Roman"/>
              </a:rPr>
              <a:t>1981. Mr. </a:t>
            </a:r>
            <a:r>
              <a:rPr sz="700" spc="-30" dirty="0">
                <a:latin typeface="Times New Roman"/>
                <a:cs typeface="Times New Roman"/>
              </a:rPr>
              <a:t>Chance </a:t>
            </a:r>
            <a:r>
              <a:rPr sz="700" spc="-20" dirty="0">
                <a:latin typeface="Times New Roman"/>
                <a:cs typeface="Times New Roman"/>
              </a:rPr>
              <a:t>is </a:t>
            </a:r>
            <a:r>
              <a:rPr sz="700" spc="-5" dirty="0">
                <a:latin typeface="Times New Roman"/>
                <a:cs typeface="Times New Roman"/>
              </a:rPr>
              <a:t>a </a:t>
            </a:r>
            <a:r>
              <a:rPr sz="700" spc="-30" dirty="0">
                <a:latin typeface="Times New Roman"/>
                <a:cs typeface="Times New Roman"/>
              </a:rPr>
              <a:t>Professional Engineer </a:t>
            </a:r>
            <a:r>
              <a:rPr sz="700" spc="-20" dirty="0">
                <a:latin typeface="Times New Roman"/>
                <a:cs typeface="Times New Roman"/>
              </a:rPr>
              <a:t>in </a:t>
            </a:r>
            <a:r>
              <a:rPr sz="700" spc="-15" dirty="0">
                <a:latin typeface="Times New Roman"/>
                <a:cs typeface="Times New Roman"/>
              </a:rPr>
              <a:t>the </a:t>
            </a:r>
            <a:r>
              <a:rPr sz="700" spc="-30" dirty="0">
                <a:latin typeface="Times New Roman"/>
                <a:cs typeface="Times New Roman"/>
              </a:rPr>
              <a:t>province </a:t>
            </a:r>
            <a:r>
              <a:rPr sz="700" spc="-5" dirty="0">
                <a:latin typeface="Times New Roman"/>
                <a:cs typeface="Times New Roman"/>
              </a:rPr>
              <a:t>of </a:t>
            </a:r>
            <a:r>
              <a:rPr sz="700" spc="-30" dirty="0">
                <a:latin typeface="Times New Roman"/>
                <a:cs typeface="Times New Roman"/>
              </a:rPr>
              <a:t>Ontario </a:t>
            </a:r>
            <a:r>
              <a:rPr sz="700" spc="-15" dirty="0">
                <a:latin typeface="Times New Roman"/>
                <a:cs typeface="Times New Roman"/>
              </a:rPr>
              <a:t>and has </a:t>
            </a:r>
            <a:r>
              <a:rPr sz="700" spc="-30" dirty="0">
                <a:latin typeface="Times New Roman"/>
                <a:cs typeface="Times New Roman"/>
              </a:rPr>
              <a:t>practiced </a:t>
            </a:r>
            <a:r>
              <a:rPr sz="700" spc="-5" dirty="0">
                <a:latin typeface="Times New Roman"/>
                <a:cs typeface="Times New Roman"/>
              </a:rPr>
              <a:t>as </a:t>
            </a:r>
            <a:r>
              <a:rPr sz="700" spc="-15" dirty="0">
                <a:latin typeface="Times New Roman"/>
                <a:cs typeface="Times New Roman"/>
              </a:rPr>
              <a:t>an  </a:t>
            </a:r>
            <a:r>
              <a:rPr sz="700" spc="-30" dirty="0">
                <a:latin typeface="Times New Roman"/>
                <a:cs typeface="Times New Roman"/>
              </a:rPr>
              <a:t>exploration geologist </a:t>
            </a:r>
            <a:r>
              <a:rPr sz="700" spc="-25" dirty="0">
                <a:latin typeface="Times New Roman"/>
                <a:cs typeface="Times New Roman"/>
              </a:rPr>
              <a:t>for </a:t>
            </a:r>
            <a:r>
              <a:rPr sz="700" spc="-5" dirty="0">
                <a:latin typeface="Times New Roman"/>
                <a:cs typeface="Times New Roman"/>
              </a:rPr>
              <a:t>41 </a:t>
            </a:r>
            <a:r>
              <a:rPr sz="700" spc="-15" dirty="0">
                <a:latin typeface="Times New Roman"/>
                <a:cs typeface="Times New Roman"/>
              </a:rPr>
              <a:t>years </a:t>
            </a:r>
            <a:r>
              <a:rPr sz="700" spc="-30" dirty="0">
                <a:latin typeface="Times New Roman"/>
                <a:cs typeface="Times New Roman"/>
              </a:rPr>
              <a:t>including with </a:t>
            </a:r>
            <a:r>
              <a:rPr sz="700" spc="-15" dirty="0">
                <a:latin typeface="Times New Roman"/>
                <a:cs typeface="Times New Roman"/>
              </a:rPr>
              <a:t>the </a:t>
            </a:r>
            <a:r>
              <a:rPr sz="700" spc="-30" dirty="0">
                <a:latin typeface="Times New Roman"/>
                <a:cs typeface="Times New Roman"/>
              </a:rPr>
              <a:t>Mina </a:t>
            </a:r>
            <a:r>
              <a:rPr sz="700" spc="-35" dirty="0">
                <a:latin typeface="Times New Roman"/>
                <a:cs typeface="Times New Roman"/>
              </a:rPr>
              <a:t>Tintaya </a:t>
            </a:r>
            <a:r>
              <a:rPr sz="700" spc="-30" dirty="0">
                <a:latin typeface="Times New Roman"/>
                <a:cs typeface="Times New Roman"/>
              </a:rPr>
              <a:t>porphyry-skarn resource </a:t>
            </a:r>
            <a:r>
              <a:rPr sz="700" spc="-35" dirty="0">
                <a:latin typeface="Times New Roman"/>
                <a:cs typeface="Times New Roman"/>
              </a:rPr>
              <a:t>development </a:t>
            </a:r>
            <a:r>
              <a:rPr sz="700" spc="-25" dirty="0">
                <a:latin typeface="Times New Roman"/>
                <a:cs typeface="Times New Roman"/>
              </a:rPr>
              <a:t>project </a:t>
            </a:r>
            <a:r>
              <a:rPr sz="700" spc="-20" dirty="0">
                <a:latin typeface="Times New Roman"/>
                <a:cs typeface="Times New Roman"/>
              </a:rPr>
              <a:t>in</a:t>
            </a:r>
            <a:r>
              <a:rPr sz="700" spc="-80" dirty="0">
                <a:latin typeface="Times New Roman"/>
                <a:cs typeface="Times New Roman"/>
              </a:rPr>
              <a:t> </a:t>
            </a:r>
            <a:r>
              <a:rPr sz="700" spc="-35" dirty="0">
                <a:latin typeface="Times New Roman"/>
                <a:cs typeface="Times New Roman"/>
              </a:rPr>
              <a:t>Peru.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22225" y="6359423"/>
            <a:ext cx="1479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CA" sz="1000" spc="-25" dirty="0">
                <a:solidFill>
                  <a:srgbClr val="33469F"/>
                </a:solidFill>
                <a:latin typeface="Times New Roman"/>
                <a:cs typeface="Times New Roman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686" y="365850"/>
            <a:ext cx="431609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spc="-20" dirty="0">
                <a:solidFill>
                  <a:srgbClr val="33479F"/>
                </a:solidFill>
              </a:rPr>
              <a:t>PROVEN ADVISORS</a:t>
            </a:r>
            <a:endParaRPr sz="3200" b="1" spc="-5" dirty="0">
              <a:solidFill>
                <a:srgbClr val="7E7E7E"/>
              </a:solidFill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08098" y="1690115"/>
            <a:ext cx="8811642" cy="1191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Darrell</a:t>
            </a:r>
            <a:r>
              <a:rPr sz="19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Rader,</a:t>
            </a:r>
            <a:r>
              <a:rPr sz="19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BBA</a:t>
            </a:r>
            <a:endParaRPr lang="en-CA" sz="1900" b="1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ct val="90000"/>
              </a:lnSpc>
              <a:spcBef>
                <a:spcPts val="1250"/>
              </a:spcBef>
            </a:pPr>
            <a:r>
              <a:rPr sz="1300" spc="-5" dirty="0">
                <a:latin typeface="Times New Roman" panose="02020603050405020304" pitchFamily="18" charset="0"/>
                <a:cs typeface="Century Gothic"/>
              </a:rPr>
              <a:t>Having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directly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raised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over</a:t>
            </a:r>
            <a:r>
              <a:rPr sz="1300" spc="3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$100</a:t>
            </a:r>
            <a:r>
              <a:rPr sz="1300" spc="2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million</a:t>
            </a:r>
            <a:r>
              <a:rPr sz="1300" spc="-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for</a:t>
            </a:r>
            <a:r>
              <a:rPr sz="1300" spc="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mineral</a:t>
            </a:r>
            <a:r>
              <a:rPr sz="1300" spc="2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exploration and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development,</a:t>
            </a:r>
            <a:r>
              <a:rPr sz="1300" spc="5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Mr.</a:t>
            </a:r>
            <a:r>
              <a:rPr sz="1300" spc="3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Rader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has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significant</a:t>
            </a:r>
            <a:r>
              <a:rPr sz="1300" spc="-3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contacts </a:t>
            </a:r>
            <a:r>
              <a:rPr sz="1300" spc="-34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with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institutional</a:t>
            </a:r>
            <a:r>
              <a:rPr sz="1300" spc="-2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investors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and</a:t>
            </a:r>
            <a:r>
              <a:rPr sz="1300" spc="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bankers.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Mr.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Rader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5" dirty="0">
                <a:latin typeface="Times New Roman" panose="02020603050405020304" pitchFamily="18" charset="0"/>
                <a:cs typeface="Century Gothic"/>
              </a:rPr>
              <a:t>is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the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founder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of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Defiance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Silver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Corp.,</a:t>
            </a:r>
            <a:r>
              <a:rPr sz="1300" spc="3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an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advanced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Mexican 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silver</a:t>
            </a:r>
            <a:r>
              <a:rPr sz="1300" spc="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explorer.</a:t>
            </a:r>
            <a:r>
              <a:rPr sz="1300" spc="4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He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previously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served</a:t>
            </a:r>
            <a:r>
              <a:rPr sz="1300" spc="4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as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the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Manager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of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Corporate</a:t>
            </a:r>
            <a:r>
              <a:rPr sz="1300" spc="2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Development</a:t>
            </a:r>
            <a:r>
              <a:rPr sz="1300" spc="6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lang="en-US" sz="1300" spc="-5" dirty="0">
                <a:latin typeface="Times New Roman" panose="02020603050405020304" pitchFamily="18" charset="0"/>
                <a:cs typeface="Century Gothic"/>
              </a:rPr>
              <a:t>for </a:t>
            </a:r>
            <a:r>
              <a:rPr sz="1300" spc="5" dirty="0">
                <a:latin typeface="Times New Roman" panose="02020603050405020304" pitchFamily="18" charset="0"/>
                <a:cs typeface="Century Gothic"/>
              </a:rPr>
              <a:t>IMPACT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Silver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Corp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that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15" dirty="0">
                <a:latin typeface="Times New Roman" panose="02020603050405020304" pitchFamily="18" charset="0"/>
                <a:cs typeface="Century Gothic"/>
              </a:rPr>
              <a:t>was 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 transformed</a:t>
            </a:r>
            <a:r>
              <a:rPr sz="1300" spc="3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from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a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grass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roots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silver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explorer</a:t>
            </a:r>
            <a:r>
              <a:rPr sz="1300" spc="2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into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a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profitable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silver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miner.</a:t>
            </a:r>
            <a:r>
              <a:rPr sz="1300" spc="4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Currently</a:t>
            </a:r>
            <a:r>
              <a:rPr sz="1300" spc="2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President</a:t>
            </a:r>
            <a:r>
              <a:rPr sz="1300" spc="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&amp;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CEO,</a:t>
            </a:r>
            <a:r>
              <a:rPr sz="1300" spc="15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Director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of 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Minaurum</a:t>
            </a:r>
            <a:r>
              <a:rPr sz="1300" spc="-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spc="-5" dirty="0">
                <a:latin typeface="Times New Roman" panose="02020603050405020304" pitchFamily="18" charset="0"/>
                <a:cs typeface="Century Gothic"/>
              </a:rPr>
              <a:t>Gold</a:t>
            </a:r>
            <a:r>
              <a:rPr sz="1300" spc="10" dirty="0">
                <a:latin typeface="Times New Roman" panose="02020603050405020304" pitchFamily="18" charset="0"/>
                <a:cs typeface="Century Gothic"/>
              </a:rPr>
              <a:t> </a:t>
            </a:r>
            <a:r>
              <a:rPr sz="1300" dirty="0">
                <a:latin typeface="Times New Roman" panose="02020603050405020304" pitchFamily="18" charset="0"/>
                <a:cs typeface="Century Gothic"/>
              </a:rPr>
              <a:t>Inc.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08098" y="4193488"/>
            <a:ext cx="9060180" cy="17254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900" b="1" spc="-10" dirty="0">
                <a:latin typeface="Times New Roman" panose="02020603050405020304" pitchFamily="18" charset="0"/>
                <a:cs typeface="Century Gothic"/>
              </a:rPr>
              <a:t>Joey Wilkins, </a:t>
            </a:r>
            <a:r>
              <a:rPr lang="en-US" sz="1900" b="1" spc="-10" dirty="0" err="1">
                <a:latin typeface="Times New Roman" panose="02020603050405020304" pitchFamily="18" charset="0"/>
                <a:cs typeface="Century Gothic"/>
              </a:rPr>
              <a:t>P.Geo</a:t>
            </a:r>
            <a:endParaRPr lang="en-US" sz="1900" b="1" spc="-10" dirty="0">
              <a:latin typeface="Times New Roman" panose="02020603050405020304" pitchFamily="18" charset="0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sz="1300" spc="-10" dirty="0">
              <a:latin typeface="Times New Roman" panose="02020603050405020304" pitchFamily="18" charset="0"/>
              <a:cs typeface="Century Gothic"/>
            </a:endParaRPr>
          </a:p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en-US" sz="1300" spc="-10" dirty="0">
                <a:latin typeface="Times New Roman" panose="02020603050405020304" pitchFamily="18" charset="0"/>
                <a:cs typeface="Century Gothic"/>
              </a:rPr>
              <a:t>Joey Wilkins  is a porophyry exploration specialist with deep experience across the Americas, including leadership roles at Kennecott Exploration (Rio Tinto), Coeur Mining, and Aztec Minerals. Joey has extensive experience in porphyry Cu-Mo, epithermal Au, Magmatic Ni-Cu, and industrial minerals, spanning discovery through advanced targeting.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sz="1200" b="1" spc="-10" dirty="0">
              <a:solidFill>
                <a:srgbClr val="2D3092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200" dirty="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54736" y="1690115"/>
            <a:ext cx="1377950" cy="1325881"/>
            <a:chOff x="554736" y="1690115"/>
            <a:chExt cx="1377950" cy="1325881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736" y="1690115"/>
              <a:ext cx="1377695" cy="1325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4736" y="1690116"/>
              <a:ext cx="1377950" cy="1325880"/>
            </a:xfrm>
            <a:custGeom>
              <a:avLst/>
              <a:gdLst/>
              <a:ahLst/>
              <a:cxnLst/>
              <a:rect l="l" t="t" r="r" b="b"/>
              <a:pathLst>
                <a:path w="1377950" h="1325880">
                  <a:moveTo>
                    <a:pt x="0" y="662939"/>
                  </a:moveTo>
                  <a:lnTo>
                    <a:pt x="1729" y="615594"/>
                  </a:lnTo>
                  <a:lnTo>
                    <a:pt x="6840" y="569147"/>
                  </a:lnTo>
                  <a:lnTo>
                    <a:pt x="15216" y="523711"/>
                  </a:lnTo>
                  <a:lnTo>
                    <a:pt x="26740" y="479398"/>
                  </a:lnTo>
                  <a:lnTo>
                    <a:pt x="41296" y="436320"/>
                  </a:lnTo>
                  <a:lnTo>
                    <a:pt x="58767" y="394589"/>
                  </a:lnTo>
                  <a:lnTo>
                    <a:pt x="79037" y="354318"/>
                  </a:lnTo>
                  <a:lnTo>
                    <a:pt x="101989" y="315619"/>
                  </a:lnTo>
                  <a:lnTo>
                    <a:pt x="127506" y="278603"/>
                  </a:lnTo>
                  <a:lnTo>
                    <a:pt x="155472" y="243383"/>
                  </a:lnTo>
                  <a:lnTo>
                    <a:pt x="185771" y="210072"/>
                  </a:lnTo>
                  <a:lnTo>
                    <a:pt x="218285" y="178781"/>
                  </a:lnTo>
                  <a:lnTo>
                    <a:pt x="252898" y="149622"/>
                  </a:lnTo>
                  <a:lnTo>
                    <a:pt x="289495" y="122708"/>
                  </a:lnTo>
                  <a:lnTo>
                    <a:pt x="327957" y="98151"/>
                  </a:lnTo>
                  <a:lnTo>
                    <a:pt x="368169" y="76063"/>
                  </a:lnTo>
                  <a:lnTo>
                    <a:pt x="410014" y="56556"/>
                  </a:lnTo>
                  <a:lnTo>
                    <a:pt x="453375" y="39742"/>
                  </a:lnTo>
                  <a:lnTo>
                    <a:pt x="498136" y="25734"/>
                  </a:lnTo>
                  <a:lnTo>
                    <a:pt x="544180" y="14643"/>
                  </a:lnTo>
                  <a:lnTo>
                    <a:pt x="591391" y="6583"/>
                  </a:lnTo>
                  <a:lnTo>
                    <a:pt x="639653" y="1664"/>
                  </a:lnTo>
                  <a:lnTo>
                    <a:pt x="688848" y="0"/>
                  </a:lnTo>
                  <a:lnTo>
                    <a:pt x="738048" y="1664"/>
                  </a:lnTo>
                  <a:lnTo>
                    <a:pt x="786315" y="6583"/>
                  </a:lnTo>
                  <a:lnTo>
                    <a:pt x="833530" y="14643"/>
                  </a:lnTo>
                  <a:lnTo>
                    <a:pt x="879577" y="25734"/>
                  </a:lnTo>
                  <a:lnTo>
                    <a:pt x="924340" y="39742"/>
                  </a:lnTo>
                  <a:lnTo>
                    <a:pt x="967703" y="56556"/>
                  </a:lnTo>
                  <a:lnTo>
                    <a:pt x="1009549" y="76063"/>
                  </a:lnTo>
                  <a:lnTo>
                    <a:pt x="1049761" y="98151"/>
                  </a:lnTo>
                  <a:lnTo>
                    <a:pt x="1088222" y="122708"/>
                  </a:lnTo>
                  <a:lnTo>
                    <a:pt x="1124818" y="149622"/>
                  </a:lnTo>
                  <a:lnTo>
                    <a:pt x="1159430" y="178781"/>
                  </a:lnTo>
                  <a:lnTo>
                    <a:pt x="1191943" y="210072"/>
                  </a:lnTo>
                  <a:lnTo>
                    <a:pt x="1222239" y="243383"/>
                  </a:lnTo>
                  <a:lnTo>
                    <a:pt x="1250203" y="278603"/>
                  </a:lnTo>
                  <a:lnTo>
                    <a:pt x="1275718" y="315619"/>
                  </a:lnTo>
                  <a:lnTo>
                    <a:pt x="1298668" y="354318"/>
                  </a:lnTo>
                  <a:lnTo>
                    <a:pt x="1318936" y="394589"/>
                  </a:lnTo>
                  <a:lnTo>
                    <a:pt x="1336405" y="436320"/>
                  </a:lnTo>
                  <a:lnTo>
                    <a:pt x="1350959" y="479398"/>
                  </a:lnTo>
                  <a:lnTo>
                    <a:pt x="1362481" y="523711"/>
                  </a:lnTo>
                  <a:lnTo>
                    <a:pt x="1370856" y="569147"/>
                  </a:lnTo>
                  <a:lnTo>
                    <a:pt x="1375966" y="615594"/>
                  </a:lnTo>
                  <a:lnTo>
                    <a:pt x="1377695" y="662939"/>
                  </a:lnTo>
                  <a:lnTo>
                    <a:pt x="1375966" y="710285"/>
                  </a:lnTo>
                  <a:lnTo>
                    <a:pt x="1370856" y="756732"/>
                  </a:lnTo>
                  <a:lnTo>
                    <a:pt x="1362481" y="802168"/>
                  </a:lnTo>
                  <a:lnTo>
                    <a:pt x="1350959" y="846481"/>
                  </a:lnTo>
                  <a:lnTo>
                    <a:pt x="1336405" y="889559"/>
                  </a:lnTo>
                  <a:lnTo>
                    <a:pt x="1318936" y="931290"/>
                  </a:lnTo>
                  <a:lnTo>
                    <a:pt x="1298668" y="971561"/>
                  </a:lnTo>
                  <a:lnTo>
                    <a:pt x="1275718" y="1010260"/>
                  </a:lnTo>
                  <a:lnTo>
                    <a:pt x="1250203" y="1047276"/>
                  </a:lnTo>
                  <a:lnTo>
                    <a:pt x="1222239" y="1082496"/>
                  </a:lnTo>
                  <a:lnTo>
                    <a:pt x="1191943" y="1115807"/>
                  </a:lnTo>
                  <a:lnTo>
                    <a:pt x="1159430" y="1147098"/>
                  </a:lnTo>
                  <a:lnTo>
                    <a:pt x="1124818" y="1176257"/>
                  </a:lnTo>
                  <a:lnTo>
                    <a:pt x="1088222" y="1203171"/>
                  </a:lnTo>
                  <a:lnTo>
                    <a:pt x="1049761" y="1227728"/>
                  </a:lnTo>
                  <a:lnTo>
                    <a:pt x="1009549" y="1249816"/>
                  </a:lnTo>
                  <a:lnTo>
                    <a:pt x="967703" y="1269323"/>
                  </a:lnTo>
                  <a:lnTo>
                    <a:pt x="924340" y="1286137"/>
                  </a:lnTo>
                  <a:lnTo>
                    <a:pt x="879577" y="1300145"/>
                  </a:lnTo>
                  <a:lnTo>
                    <a:pt x="833530" y="1311236"/>
                  </a:lnTo>
                  <a:lnTo>
                    <a:pt x="786315" y="1319296"/>
                  </a:lnTo>
                  <a:lnTo>
                    <a:pt x="738048" y="1324215"/>
                  </a:lnTo>
                  <a:lnTo>
                    <a:pt x="688848" y="1325880"/>
                  </a:lnTo>
                  <a:lnTo>
                    <a:pt x="639653" y="1324215"/>
                  </a:lnTo>
                  <a:lnTo>
                    <a:pt x="591391" y="1319296"/>
                  </a:lnTo>
                  <a:lnTo>
                    <a:pt x="544180" y="1311236"/>
                  </a:lnTo>
                  <a:lnTo>
                    <a:pt x="498136" y="1300145"/>
                  </a:lnTo>
                  <a:lnTo>
                    <a:pt x="453375" y="1286137"/>
                  </a:lnTo>
                  <a:lnTo>
                    <a:pt x="410014" y="1269323"/>
                  </a:lnTo>
                  <a:lnTo>
                    <a:pt x="368169" y="1249816"/>
                  </a:lnTo>
                  <a:lnTo>
                    <a:pt x="327957" y="1227728"/>
                  </a:lnTo>
                  <a:lnTo>
                    <a:pt x="289495" y="1203171"/>
                  </a:lnTo>
                  <a:lnTo>
                    <a:pt x="252898" y="1176257"/>
                  </a:lnTo>
                  <a:lnTo>
                    <a:pt x="218285" y="1147098"/>
                  </a:lnTo>
                  <a:lnTo>
                    <a:pt x="185771" y="1115807"/>
                  </a:lnTo>
                  <a:lnTo>
                    <a:pt x="155472" y="1082496"/>
                  </a:lnTo>
                  <a:lnTo>
                    <a:pt x="127506" y="1047276"/>
                  </a:lnTo>
                  <a:lnTo>
                    <a:pt x="101989" y="1010260"/>
                  </a:lnTo>
                  <a:lnTo>
                    <a:pt x="79037" y="971561"/>
                  </a:lnTo>
                  <a:lnTo>
                    <a:pt x="58767" y="931290"/>
                  </a:lnTo>
                  <a:lnTo>
                    <a:pt x="41296" y="889559"/>
                  </a:lnTo>
                  <a:lnTo>
                    <a:pt x="26740" y="846481"/>
                  </a:lnTo>
                  <a:lnTo>
                    <a:pt x="15216" y="802168"/>
                  </a:lnTo>
                  <a:lnTo>
                    <a:pt x="6840" y="756732"/>
                  </a:lnTo>
                  <a:lnTo>
                    <a:pt x="1729" y="710285"/>
                  </a:lnTo>
                  <a:lnTo>
                    <a:pt x="0" y="662939"/>
                  </a:lnTo>
                  <a:close/>
                </a:path>
              </a:pathLst>
            </a:custGeom>
            <a:ln w="6985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607716" y="4208792"/>
            <a:ext cx="1377950" cy="1430008"/>
          </a:xfrm>
          <a:custGeom>
            <a:avLst/>
            <a:gdLst/>
            <a:ahLst/>
            <a:cxnLst/>
            <a:rect l="l" t="t" r="r" b="b"/>
            <a:pathLst>
              <a:path w="1377950" h="1324610">
                <a:moveTo>
                  <a:pt x="0" y="662177"/>
                </a:moveTo>
                <a:lnTo>
                  <a:pt x="1729" y="614882"/>
                </a:lnTo>
                <a:lnTo>
                  <a:pt x="6840" y="568484"/>
                </a:lnTo>
                <a:lnTo>
                  <a:pt x="15216" y="523097"/>
                </a:lnTo>
                <a:lnTo>
                  <a:pt x="26740" y="478833"/>
                </a:lnTo>
                <a:lnTo>
                  <a:pt x="41296" y="435802"/>
                </a:lnTo>
                <a:lnTo>
                  <a:pt x="58767" y="394119"/>
                </a:lnTo>
                <a:lnTo>
                  <a:pt x="79037" y="353893"/>
                </a:lnTo>
                <a:lnTo>
                  <a:pt x="101989" y="315238"/>
                </a:lnTo>
                <a:lnTo>
                  <a:pt x="127506" y="278265"/>
                </a:lnTo>
                <a:lnTo>
                  <a:pt x="155472" y="243087"/>
                </a:lnTo>
                <a:lnTo>
                  <a:pt x="185771" y="209815"/>
                </a:lnTo>
                <a:lnTo>
                  <a:pt x="218285" y="178561"/>
                </a:lnTo>
                <a:lnTo>
                  <a:pt x="252898" y="149437"/>
                </a:lnTo>
                <a:lnTo>
                  <a:pt x="289495" y="122556"/>
                </a:lnTo>
                <a:lnTo>
                  <a:pt x="327957" y="98029"/>
                </a:lnTo>
                <a:lnTo>
                  <a:pt x="368169" y="75967"/>
                </a:lnTo>
                <a:lnTo>
                  <a:pt x="410014" y="56485"/>
                </a:lnTo>
                <a:lnTo>
                  <a:pt x="453375" y="39692"/>
                </a:lnTo>
                <a:lnTo>
                  <a:pt x="498136" y="25701"/>
                </a:lnTo>
                <a:lnTo>
                  <a:pt x="544180" y="14625"/>
                </a:lnTo>
                <a:lnTo>
                  <a:pt x="591391" y="6574"/>
                </a:lnTo>
                <a:lnTo>
                  <a:pt x="639653" y="1662"/>
                </a:lnTo>
                <a:lnTo>
                  <a:pt x="688848" y="0"/>
                </a:lnTo>
                <a:lnTo>
                  <a:pt x="738048" y="1662"/>
                </a:lnTo>
                <a:lnTo>
                  <a:pt x="786315" y="6574"/>
                </a:lnTo>
                <a:lnTo>
                  <a:pt x="833530" y="14625"/>
                </a:lnTo>
                <a:lnTo>
                  <a:pt x="879577" y="25701"/>
                </a:lnTo>
                <a:lnTo>
                  <a:pt x="924340" y="39692"/>
                </a:lnTo>
                <a:lnTo>
                  <a:pt x="967703" y="56485"/>
                </a:lnTo>
                <a:lnTo>
                  <a:pt x="1009549" y="75967"/>
                </a:lnTo>
                <a:lnTo>
                  <a:pt x="1049761" y="98029"/>
                </a:lnTo>
                <a:lnTo>
                  <a:pt x="1088222" y="122556"/>
                </a:lnTo>
                <a:lnTo>
                  <a:pt x="1124818" y="149437"/>
                </a:lnTo>
                <a:lnTo>
                  <a:pt x="1159430" y="178561"/>
                </a:lnTo>
                <a:lnTo>
                  <a:pt x="1191943" y="209815"/>
                </a:lnTo>
                <a:lnTo>
                  <a:pt x="1222239" y="243087"/>
                </a:lnTo>
                <a:lnTo>
                  <a:pt x="1250203" y="278265"/>
                </a:lnTo>
                <a:lnTo>
                  <a:pt x="1275718" y="315238"/>
                </a:lnTo>
                <a:lnTo>
                  <a:pt x="1298668" y="353893"/>
                </a:lnTo>
                <a:lnTo>
                  <a:pt x="1318936" y="394119"/>
                </a:lnTo>
                <a:lnTo>
                  <a:pt x="1336405" y="435802"/>
                </a:lnTo>
                <a:lnTo>
                  <a:pt x="1350959" y="478833"/>
                </a:lnTo>
                <a:lnTo>
                  <a:pt x="1362481" y="523097"/>
                </a:lnTo>
                <a:lnTo>
                  <a:pt x="1370856" y="568484"/>
                </a:lnTo>
                <a:lnTo>
                  <a:pt x="1375966" y="614882"/>
                </a:lnTo>
                <a:lnTo>
                  <a:pt x="1377695" y="662177"/>
                </a:lnTo>
                <a:lnTo>
                  <a:pt x="1375966" y="709473"/>
                </a:lnTo>
                <a:lnTo>
                  <a:pt x="1370856" y="755871"/>
                </a:lnTo>
                <a:lnTo>
                  <a:pt x="1362481" y="801258"/>
                </a:lnTo>
                <a:lnTo>
                  <a:pt x="1350959" y="845522"/>
                </a:lnTo>
                <a:lnTo>
                  <a:pt x="1336405" y="888553"/>
                </a:lnTo>
                <a:lnTo>
                  <a:pt x="1318936" y="930236"/>
                </a:lnTo>
                <a:lnTo>
                  <a:pt x="1298668" y="970462"/>
                </a:lnTo>
                <a:lnTo>
                  <a:pt x="1275718" y="1009117"/>
                </a:lnTo>
                <a:lnTo>
                  <a:pt x="1250203" y="1046090"/>
                </a:lnTo>
                <a:lnTo>
                  <a:pt x="1222239" y="1081268"/>
                </a:lnTo>
                <a:lnTo>
                  <a:pt x="1191943" y="1114540"/>
                </a:lnTo>
                <a:lnTo>
                  <a:pt x="1159430" y="1145794"/>
                </a:lnTo>
                <a:lnTo>
                  <a:pt x="1124818" y="1174918"/>
                </a:lnTo>
                <a:lnTo>
                  <a:pt x="1088222" y="1201799"/>
                </a:lnTo>
                <a:lnTo>
                  <a:pt x="1049761" y="1226326"/>
                </a:lnTo>
                <a:lnTo>
                  <a:pt x="1009549" y="1248388"/>
                </a:lnTo>
                <a:lnTo>
                  <a:pt x="967703" y="1267870"/>
                </a:lnTo>
                <a:lnTo>
                  <a:pt x="924340" y="1284663"/>
                </a:lnTo>
                <a:lnTo>
                  <a:pt x="879577" y="1298654"/>
                </a:lnTo>
                <a:lnTo>
                  <a:pt x="833530" y="1309730"/>
                </a:lnTo>
                <a:lnTo>
                  <a:pt x="786315" y="1317781"/>
                </a:lnTo>
                <a:lnTo>
                  <a:pt x="738048" y="1322693"/>
                </a:lnTo>
                <a:lnTo>
                  <a:pt x="688848" y="1324355"/>
                </a:lnTo>
                <a:lnTo>
                  <a:pt x="639653" y="1322693"/>
                </a:lnTo>
                <a:lnTo>
                  <a:pt x="591391" y="1317781"/>
                </a:lnTo>
                <a:lnTo>
                  <a:pt x="544180" y="1309730"/>
                </a:lnTo>
                <a:lnTo>
                  <a:pt x="498136" y="1298654"/>
                </a:lnTo>
                <a:lnTo>
                  <a:pt x="453375" y="1284663"/>
                </a:lnTo>
                <a:lnTo>
                  <a:pt x="410014" y="1267870"/>
                </a:lnTo>
                <a:lnTo>
                  <a:pt x="368169" y="1248388"/>
                </a:lnTo>
                <a:lnTo>
                  <a:pt x="327957" y="1226326"/>
                </a:lnTo>
                <a:lnTo>
                  <a:pt x="289495" y="1201799"/>
                </a:lnTo>
                <a:lnTo>
                  <a:pt x="252898" y="1174918"/>
                </a:lnTo>
                <a:lnTo>
                  <a:pt x="218285" y="1145794"/>
                </a:lnTo>
                <a:lnTo>
                  <a:pt x="185771" y="1114540"/>
                </a:lnTo>
                <a:lnTo>
                  <a:pt x="155472" y="1081268"/>
                </a:lnTo>
                <a:lnTo>
                  <a:pt x="127506" y="1046090"/>
                </a:lnTo>
                <a:lnTo>
                  <a:pt x="101989" y="1009117"/>
                </a:lnTo>
                <a:lnTo>
                  <a:pt x="79037" y="970462"/>
                </a:lnTo>
                <a:lnTo>
                  <a:pt x="58767" y="930236"/>
                </a:lnTo>
                <a:lnTo>
                  <a:pt x="41296" y="888553"/>
                </a:lnTo>
                <a:lnTo>
                  <a:pt x="26740" y="845522"/>
                </a:lnTo>
                <a:lnTo>
                  <a:pt x="15216" y="801258"/>
                </a:lnTo>
                <a:lnTo>
                  <a:pt x="6840" y="755871"/>
                </a:lnTo>
                <a:lnTo>
                  <a:pt x="1729" y="709473"/>
                </a:lnTo>
                <a:lnTo>
                  <a:pt x="0" y="66217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9850">
            <a:solidFill>
              <a:srgbClr val="C55A1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E5647E72-6604-1D32-35A1-6E36D12A72C7}"/>
              </a:ext>
            </a:extLst>
          </p:cNvPr>
          <p:cNvSpPr/>
          <p:nvPr/>
        </p:nvSpPr>
        <p:spPr>
          <a:xfrm>
            <a:off x="0" y="319544"/>
            <a:ext cx="371334" cy="809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9">
            <a:extLst>
              <a:ext uri="{FF2B5EF4-FFF2-40B4-BE49-F238E27FC236}">
                <a16:creationId xmlns:a16="http://schemas.microsoft.com/office/drawing/2014/main" id="{6803801A-DA00-8575-82B4-702BC6983ECC}"/>
              </a:ext>
            </a:extLst>
          </p:cNvPr>
          <p:cNvSpPr txBox="1"/>
          <p:nvPr/>
        </p:nvSpPr>
        <p:spPr>
          <a:xfrm>
            <a:off x="11722225" y="6359423"/>
            <a:ext cx="1479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CA" sz="1000" spc="-25" dirty="0">
                <a:solidFill>
                  <a:srgbClr val="33469F"/>
                </a:solidFill>
                <a:latin typeface="Times New Roman"/>
                <a:cs typeface="Times New Roman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0321" y="5301513"/>
            <a:ext cx="1691668" cy="1556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519"/>
            <a:ext cx="371332" cy="809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361273"/>
            <a:ext cx="6668134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20" dirty="0"/>
              <a:t>SHARE </a:t>
            </a:r>
            <a:r>
              <a:rPr sz="3100" spc="-5" dirty="0"/>
              <a:t>CAPITAL</a:t>
            </a:r>
            <a:r>
              <a:rPr sz="3100" spc="135" dirty="0"/>
              <a:t> </a:t>
            </a:r>
            <a:r>
              <a:rPr sz="3100" spc="-20" dirty="0"/>
              <a:t>STRUCTURE</a:t>
            </a:r>
          </a:p>
        </p:txBody>
      </p:sp>
      <p:sp>
        <p:nvSpPr>
          <p:cNvPr id="5" name="object 5"/>
          <p:cNvSpPr/>
          <p:nvPr/>
        </p:nvSpPr>
        <p:spPr>
          <a:xfrm>
            <a:off x="2080567" y="1714465"/>
            <a:ext cx="110091" cy="4293026"/>
          </a:xfrm>
          <a:custGeom>
            <a:avLst/>
            <a:gdLst/>
            <a:ahLst/>
            <a:cxnLst/>
            <a:rect l="l" t="t" r="r" b="b"/>
            <a:pathLst>
              <a:path w="99059" h="4909185">
                <a:moveTo>
                  <a:pt x="98666" y="0"/>
                </a:moveTo>
                <a:lnTo>
                  <a:pt x="0" y="0"/>
                </a:lnTo>
                <a:lnTo>
                  <a:pt x="0" y="4908842"/>
                </a:lnTo>
                <a:lnTo>
                  <a:pt x="98666" y="4908842"/>
                </a:lnTo>
                <a:lnTo>
                  <a:pt x="98666" y="0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587436" y="6380255"/>
            <a:ext cx="20447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z="1000" spc="-5" dirty="0">
                <a:latin typeface="Times New Roman"/>
                <a:cs typeface="Times New Roman"/>
              </a:rPr>
              <a:t>22</a:t>
            </a:fld>
            <a:endParaRPr sz="1000">
              <a:latin typeface="Times New Roman"/>
              <a:cs typeface="Times New Roman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C7D070-B06B-73E3-83BD-39E5019C2C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1714465"/>
            <a:ext cx="8807701" cy="429302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9DD20A38-9CDC-F43D-8548-3BE1643B489E}"/>
              </a:ext>
            </a:extLst>
          </p:cNvPr>
          <p:cNvSpPr/>
          <p:nvPr/>
        </p:nvSpPr>
        <p:spPr>
          <a:xfrm>
            <a:off x="1008066" y="1714465"/>
            <a:ext cx="134934" cy="4293026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D9CF549-2EE8-497D-CA61-573054B94FF4}"/>
              </a:ext>
            </a:extLst>
          </p:cNvPr>
          <p:cNvSpPr/>
          <p:nvPr/>
        </p:nvSpPr>
        <p:spPr>
          <a:xfrm>
            <a:off x="9893551" y="1714465"/>
            <a:ext cx="134934" cy="4293026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18851" y="0"/>
            <a:ext cx="8273147" cy="685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68062" y="3369690"/>
            <a:ext cx="4501515" cy="2651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95"/>
              </a:spcBef>
            </a:pPr>
            <a:r>
              <a:rPr sz="4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Robert</a:t>
            </a:r>
            <a:r>
              <a:rPr sz="4000" b="1" spc="-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Tyson</a:t>
            </a:r>
            <a:endParaRPr sz="400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  <a:spcBef>
                <a:spcPts val="145"/>
              </a:spcBef>
            </a:pP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President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800" b="1" spc="-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CEO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Phone</a:t>
            </a:r>
            <a:r>
              <a:rPr sz="2800" b="1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604.315.1400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1097280" algn="l"/>
              </a:tabLst>
            </a:pPr>
            <a:r>
              <a:rPr sz="2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Email	</a:t>
            </a:r>
            <a:r>
              <a:rPr sz="2800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  <a:hlinkClick r:id="rId3"/>
              </a:rPr>
              <a:t>rtyson@alconsilver.com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6188" y="1077341"/>
            <a:ext cx="5199759" cy="1559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9519"/>
            <a:ext cx="371332" cy="80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631632"/>
            <a:ext cx="10959757" cy="4515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5129" y="2246007"/>
            <a:ext cx="565946" cy="565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5129" y="3153090"/>
            <a:ext cx="565946" cy="565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5129" y="4101679"/>
            <a:ext cx="565946" cy="565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5128" y="5039130"/>
            <a:ext cx="565946" cy="565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71" y="51220"/>
            <a:ext cx="12177921" cy="6806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706524"/>
            <a:ext cx="11247486" cy="51435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5128" y="319519"/>
            <a:ext cx="7830584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solidFill>
                  <a:srgbClr val="33479F"/>
                </a:solidFill>
              </a:rPr>
              <a:t>A SILVER </a:t>
            </a:r>
            <a:r>
              <a:rPr sz="3100" spc="-20" dirty="0">
                <a:solidFill>
                  <a:srgbClr val="33479F"/>
                </a:solidFill>
              </a:rPr>
              <a:t>DEAL PRIMED FOR</a:t>
            </a:r>
            <a:r>
              <a:rPr sz="3100" spc="-35" dirty="0">
                <a:solidFill>
                  <a:srgbClr val="33479F"/>
                </a:solidFill>
              </a:rPr>
              <a:t> </a:t>
            </a:r>
            <a:r>
              <a:rPr sz="3100" spc="-5" dirty="0">
                <a:solidFill>
                  <a:srgbClr val="33479F"/>
                </a:solidFill>
              </a:rPr>
              <a:t>ITS</a:t>
            </a:r>
            <a:r>
              <a:rPr lang="en-US" sz="3100" spc="-5" dirty="0">
                <a:solidFill>
                  <a:srgbClr val="33479F"/>
                </a:solidFill>
              </a:rPr>
              <a:t> </a:t>
            </a:r>
            <a:r>
              <a:rPr sz="3100" spc="-5" dirty="0">
                <a:solidFill>
                  <a:srgbClr val="33479F"/>
                </a:solidFill>
              </a:rPr>
              <a:t>DEBUT</a:t>
            </a:r>
            <a:endParaRPr sz="3100" dirty="0"/>
          </a:p>
        </p:txBody>
      </p:sp>
      <p:sp>
        <p:nvSpPr>
          <p:cNvPr id="11" name="object 11"/>
          <p:cNvSpPr txBox="1"/>
          <p:nvPr/>
        </p:nvSpPr>
        <p:spPr>
          <a:xfrm>
            <a:off x="1013100" y="1979534"/>
            <a:ext cx="8270103" cy="4950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Foundational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Silver</a:t>
            </a:r>
            <a:r>
              <a:rPr sz="2400" b="1" spc="-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Deposit</a:t>
            </a:r>
            <a:r>
              <a:rPr lang="en-US"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with Significant Growth Potential</a:t>
            </a:r>
            <a:endParaRPr sz="1800" dirty="0">
              <a:latin typeface="Times New Roman"/>
              <a:cs typeface="Times New Roman"/>
            </a:endParaRPr>
          </a:p>
          <a:p>
            <a:pPr marL="76200" marR="68580">
              <a:lnSpc>
                <a:spcPts val="1390"/>
              </a:lnSpc>
              <a:spcBef>
                <a:spcPts val="1070"/>
              </a:spcBef>
            </a:pPr>
            <a:r>
              <a:rPr lang="en-US"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100% Owned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Princesa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Silver Deposit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(historical 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inferred resource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totaling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4.6 million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tonnes grading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90.88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g/t Ag,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1.66% Pb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1.69% 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Zn)</a:t>
            </a:r>
            <a:r>
              <a:rPr sz="1350" spc="-7" baseline="18518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350" baseline="1851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lang="en-US"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Proven Mine Finders</a:t>
            </a:r>
            <a:endParaRPr sz="24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10"/>
              </a:spcBef>
            </a:pP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125 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years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exploration and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mine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development experience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predominantly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Latin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America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including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BHP</a:t>
            </a:r>
            <a:r>
              <a:rPr lang="en-US"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Billiton,</a:t>
            </a:r>
            <a:endParaRPr sz="12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710"/>
              </a:spcBef>
            </a:pP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Eldorado Gold, Oz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Minerals,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Hochschild</a:t>
            </a:r>
            <a:r>
              <a:rPr sz="1200" spc="-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spc="-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Mining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Strong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Shareholder</a:t>
            </a:r>
            <a:r>
              <a:rPr lang="en-US"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Base</a:t>
            </a:r>
            <a:r>
              <a:rPr lang="en-US"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215"/>
              </a:spcBef>
            </a:pP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Pan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American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Silver</a:t>
            </a:r>
            <a:r>
              <a:rPr sz="1200" spc="-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spc="-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5%, </a:t>
            </a:r>
            <a:r>
              <a:rPr sz="1200" spc="-30" dirty="0">
                <a:solidFill>
                  <a:srgbClr val="FFFFFF"/>
                </a:solidFill>
                <a:latin typeface="Times New Roman"/>
                <a:cs typeface="Times New Roman"/>
              </a:rPr>
              <a:t>Management/Insiders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20%, 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High </a:t>
            </a:r>
            <a:r>
              <a:rPr sz="1200" spc="-20" dirty="0">
                <a:solidFill>
                  <a:srgbClr val="FFFFFF"/>
                </a:solidFill>
                <a:latin typeface="Times New Roman"/>
                <a:cs typeface="Times New Roman"/>
              </a:rPr>
              <a:t>Net </a:t>
            </a:r>
            <a:r>
              <a:rPr sz="1200" spc="-40" dirty="0">
                <a:solidFill>
                  <a:srgbClr val="FFFFFF"/>
                </a:solidFill>
                <a:latin typeface="Times New Roman"/>
                <a:cs typeface="Times New Roman"/>
              </a:rPr>
              <a:t>Worth </a:t>
            </a:r>
            <a:r>
              <a:rPr sz="1200" spc="-35" dirty="0">
                <a:solidFill>
                  <a:srgbClr val="FFFFFF"/>
                </a:solidFill>
                <a:latin typeface="Times New Roman"/>
                <a:cs typeface="Times New Roman"/>
              </a:rPr>
              <a:t>Investors </a:t>
            </a:r>
            <a:r>
              <a:rPr sz="1200" spc="-30" dirty="0">
                <a:solidFill>
                  <a:srgbClr val="FFFFFF"/>
                </a:solidFill>
                <a:latin typeface="Times New Roman"/>
                <a:cs typeface="Times New Roman"/>
              </a:rPr>
              <a:t>24%</a:t>
            </a:r>
            <a:r>
              <a:rPr lang="en-US" sz="1200" spc="-30" dirty="0">
                <a:solidFill>
                  <a:srgbClr val="FFFFFF"/>
                </a:solidFill>
                <a:latin typeface="Times New Roman"/>
                <a:cs typeface="Times New Roman"/>
              </a:rPr>
              <a:t>, Newsletter Writers – Social Media Influencers 28%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lang="en-US" sz="2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Tight</a:t>
            </a:r>
            <a:r>
              <a:rPr sz="2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Share</a:t>
            </a:r>
            <a:r>
              <a:rPr sz="2400" b="1" spc="-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Structure</a:t>
            </a:r>
            <a:endParaRPr sz="24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720"/>
              </a:spcBef>
            </a:pP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‘Investor</a:t>
            </a:r>
            <a:r>
              <a:rPr sz="12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mind’</a:t>
            </a:r>
            <a:r>
              <a:rPr sz="12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mentality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only 36.</a:t>
            </a:r>
            <a:r>
              <a:rPr lang="en-CA" sz="120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M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shares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outstanding,</a:t>
            </a:r>
            <a:r>
              <a:rPr sz="12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options,</a:t>
            </a:r>
            <a:r>
              <a:rPr sz="12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warrants,</a:t>
            </a:r>
            <a:r>
              <a:rPr sz="12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1200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imes New Roman"/>
                <a:cs typeface="Times New Roman"/>
              </a:rPr>
              <a:t>debt</a:t>
            </a:r>
            <a:endParaRPr lang="en-US" sz="1200" spc="-4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720"/>
              </a:spcBef>
            </a:pPr>
            <a:endParaRPr lang="en-US" sz="1200" spc="-4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lang="en-US" sz="2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Blue Sky Upside </a:t>
            </a:r>
            <a:r>
              <a:rPr lang="en-US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with Historic Silver CRD District in Utah</a:t>
            </a:r>
            <a:endParaRPr lang="en-US" sz="24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720"/>
              </a:spcBef>
            </a:pPr>
            <a:r>
              <a:rPr lang="en-US"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First mover advantage with Major Miners now entering CRD camp</a:t>
            </a:r>
            <a:endParaRPr lang="en-US" sz="12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720"/>
              </a:spcBef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5666" y="6514240"/>
            <a:ext cx="8893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1.</a:t>
            </a:r>
            <a:r>
              <a:rPr sz="1200" b="1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Alcon</a:t>
            </a:r>
            <a:r>
              <a:rPr sz="1200" b="1" i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Silver</a:t>
            </a:r>
            <a:r>
              <a:rPr sz="1200" b="1" i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Corp.</a:t>
            </a:r>
            <a:r>
              <a:rPr sz="1200" b="1" i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200" b="1" i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not</a:t>
            </a:r>
            <a:r>
              <a:rPr sz="1200" b="1" i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treating</a:t>
            </a:r>
            <a:r>
              <a:rPr sz="1200" b="1" i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sz="1200" b="1" i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historical</a:t>
            </a:r>
            <a:r>
              <a:rPr sz="1200" b="1" i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resource</a:t>
            </a:r>
            <a:r>
              <a:rPr sz="1200" b="1" i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estimate</a:t>
            </a:r>
            <a:r>
              <a:rPr sz="1200" b="1" i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200" b="1" i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b="1" i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current</a:t>
            </a:r>
            <a:r>
              <a:rPr sz="1200" b="1" i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mineral</a:t>
            </a:r>
            <a:r>
              <a:rPr sz="1200" b="1" i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estimate.</a:t>
            </a:r>
            <a:r>
              <a:rPr sz="1200" b="1" i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See</a:t>
            </a:r>
            <a:r>
              <a:rPr sz="1200" b="1" i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Forward</a:t>
            </a:r>
            <a:r>
              <a:rPr sz="1200" b="1" i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Looking</a:t>
            </a:r>
            <a:r>
              <a:rPr sz="1200" b="1" i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Statement,</a:t>
            </a:r>
            <a:r>
              <a:rPr sz="1200" b="1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Slide</a:t>
            </a:r>
            <a:r>
              <a:rPr sz="12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2.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4954" y="2034155"/>
            <a:ext cx="394052" cy="3654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954" y="3113335"/>
            <a:ext cx="394055" cy="3724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8856" y="4044349"/>
            <a:ext cx="351406" cy="4302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8856" y="4888738"/>
            <a:ext cx="374649" cy="4463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319519"/>
            <a:ext cx="371332" cy="80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675235" y="6381610"/>
            <a:ext cx="8890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000" spc="-5" dirty="0">
                <a:solidFill>
                  <a:srgbClr val="33469F"/>
                </a:solidFill>
                <a:latin typeface="Times New Roman"/>
                <a:cs typeface="Times New Roman"/>
              </a:rPr>
              <a:t>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F24D6587-3B51-C1E7-55F6-A0FBE7B3BBE5}"/>
              </a:ext>
            </a:extLst>
          </p:cNvPr>
          <p:cNvSpPr/>
          <p:nvPr/>
        </p:nvSpPr>
        <p:spPr>
          <a:xfrm>
            <a:off x="660938" y="5708070"/>
            <a:ext cx="374649" cy="4463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4">
            <a:extLst>
              <a:ext uri="{FF2B5EF4-FFF2-40B4-BE49-F238E27FC236}">
                <a16:creationId xmlns:a16="http://schemas.microsoft.com/office/drawing/2014/main" id="{A0BF3177-FA1B-991D-A0B4-7631F686E203}"/>
              </a:ext>
            </a:extLst>
          </p:cNvPr>
          <p:cNvSpPr/>
          <p:nvPr/>
        </p:nvSpPr>
        <p:spPr>
          <a:xfrm>
            <a:off x="241300" y="856245"/>
            <a:ext cx="11406044" cy="5982323"/>
          </a:xfrm>
          <a:custGeom>
            <a:avLst/>
            <a:gdLst/>
            <a:ahLst/>
            <a:cxnLst/>
            <a:rect l="l" t="t" r="r" b="b"/>
            <a:pathLst>
              <a:path w="11289665" h="5583555">
                <a:moveTo>
                  <a:pt x="0" y="5583047"/>
                </a:moveTo>
                <a:lnTo>
                  <a:pt x="11289665" y="5583047"/>
                </a:lnTo>
                <a:lnTo>
                  <a:pt x="11289665" y="0"/>
                </a:lnTo>
                <a:lnTo>
                  <a:pt x="0" y="0"/>
                </a:lnTo>
                <a:lnTo>
                  <a:pt x="0" y="5583047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1334" y="319544"/>
            <a:ext cx="828865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30" dirty="0">
                <a:solidFill>
                  <a:srgbClr val="33479F"/>
                </a:solidFill>
              </a:rPr>
              <a:t>FLOURISHING </a:t>
            </a:r>
            <a:r>
              <a:rPr sz="3100" spc="-45" dirty="0">
                <a:solidFill>
                  <a:srgbClr val="33479F"/>
                </a:solidFill>
              </a:rPr>
              <a:t>PUNO-CUSCO </a:t>
            </a:r>
            <a:r>
              <a:rPr sz="3100" spc="-30" dirty="0">
                <a:solidFill>
                  <a:srgbClr val="33479F"/>
                </a:solidFill>
              </a:rPr>
              <a:t>MINING </a:t>
            </a:r>
            <a:r>
              <a:rPr sz="3100" spc="-20" dirty="0">
                <a:solidFill>
                  <a:srgbClr val="33479F"/>
                </a:solidFill>
              </a:rPr>
              <a:t>REGION</a:t>
            </a:r>
            <a:endParaRPr sz="3100" dirty="0"/>
          </a:p>
        </p:txBody>
      </p:sp>
      <p:sp>
        <p:nvSpPr>
          <p:cNvPr id="6" name="object 6"/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827635" y="6529558"/>
            <a:ext cx="889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lang="en-CA" sz="1000" spc="-5" dirty="0">
                <a:latin typeface="Times New Roman"/>
                <a:cs typeface="Times New Roman"/>
              </a:rPr>
              <a:t>4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E06DF2-4B43-71EA-73B9-8E840682E924}"/>
              </a:ext>
            </a:extLst>
          </p:cNvPr>
          <p:cNvGrpSpPr/>
          <p:nvPr/>
        </p:nvGrpSpPr>
        <p:grpSpPr>
          <a:xfrm>
            <a:off x="1383163" y="875679"/>
            <a:ext cx="2655437" cy="2705722"/>
            <a:chOff x="937188" y="746943"/>
            <a:chExt cx="6886575" cy="5905500"/>
          </a:xfrm>
        </p:grpSpPr>
        <p:pic>
          <p:nvPicPr>
            <p:cNvPr id="30" name="Picture 29" descr="A map of the country&#10;&#10;AI-generated content may be incorrect.">
              <a:extLst>
                <a:ext uri="{FF2B5EF4-FFF2-40B4-BE49-F238E27FC236}">
                  <a16:creationId xmlns:a16="http://schemas.microsoft.com/office/drawing/2014/main" id="{DA5D4230-C603-37F4-727C-0A82EF5A7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88" y="746943"/>
              <a:ext cx="6886575" cy="5905500"/>
            </a:xfrm>
            <a:prstGeom prst="rect">
              <a:avLst/>
            </a:prstGeom>
          </p:spPr>
        </p:pic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57A67D35-5D34-FDBD-217E-F6DF11D86AA7}"/>
                </a:ext>
              </a:extLst>
            </p:cNvPr>
            <p:cNvSpPr txBox="1"/>
            <p:nvPr/>
          </p:nvSpPr>
          <p:spPr>
            <a:xfrm>
              <a:off x="4916556" y="2289297"/>
              <a:ext cx="2897570" cy="60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sz="1200" b="1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38C4108-7B62-79E0-41F3-7F73D567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7130" y="900301"/>
              <a:ext cx="2375252" cy="695009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D54B79-655A-7B51-2297-E5D10F7B4913}"/>
                </a:ext>
              </a:extLst>
            </p:cNvPr>
            <p:cNvCxnSpPr/>
            <p:nvPr/>
          </p:nvCxnSpPr>
          <p:spPr>
            <a:xfrm>
              <a:off x="5850835" y="6096000"/>
              <a:ext cx="304800" cy="0"/>
            </a:xfrm>
            <a:prstGeom prst="line">
              <a:avLst/>
            </a:prstGeom>
            <a:ln w="19050">
              <a:solidFill>
                <a:srgbClr val="AB6E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bject 7">
            <a:extLst>
              <a:ext uri="{FF2B5EF4-FFF2-40B4-BE49-F238E27FC236}">
                <a16:creationId xmlns:a16="http://schemas.microsoft.com/office/drawing/2014/main" id="{6F571123-25F2-C972-3C04-F597618EDEFD}"/>
              </a:ext>
            </a:extLst>
          </p:cNvPr>
          <p:cNvSpPr/>
          <p:nvPr/>
        </p:nvSpPr>
        <p:spPr>
          <a:xfrm>
            <a:off x="1230456" y="856248"/>
            <a:ext cx="141145" cy="5962890"/>
          </a:xfrm>
          <a:custGeom>
            <a:avLst/>
            <a:gdLst/>
            <a:ahLst/>
            <a:cxnLst/>
            <a:rect l="l" t="t" r="r" b="b"/>
            <a:pathLst>
              <a:path w="87629" h="3256915">
                <a:moveTo>
                  <a:pt x="87591" y="0"/>
                </a:moveTo>
                <a:lnTo>
                  <a:pt x="0" y="0"/>
                </a:lnTo>
                <a:lnTo>
                  <a:pt x="0" y="3256407"/>
                </a:lnTo>
                <a:lnTo>
                  <a:pt x="87591" y="3256407"/>
                </a:lnTo>
                <a:lnTo>
                  <a:pt x="87591" y="0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id="{5F21FEED-3072-B314-A05F-F6C1E2CA5B2F}"/>
              </a:ext>
            </a:extLst>
          </p:cNvPr>
          <p:cNvSpPr/>
          <p:nvPr/>
        </p:nvSpPr>
        <p:spPr>
          <a:xfrm>
            <a:off x="9815737" y="875679"/>
            <a:ext cx="150825" cy="5962890"/>
          </a:xfrm>
          <a:custGeom>
            <a:avLst/>
            <a:gdLst/>
            <a:ahLst/>
            <a:cxnLst/>
            <a:rect l="l" t="t" r="r" b="b"/>
            <a:pathLst>
              <a:path w="87629" h="3256915">
                <a:moveTo>
                  <a:pt x="87591" y="0"/>
                </a:moveTo>
                <a:lnTo>
                  <a:pt x="0" y="0"/>
                </a:lnTo>
                <a:lnTo>
                  <a:pt x="0" y="3256407"/>
                </a:lnTo>
                <a:lnTo>
                  <a:pt x="87591" y="3256407"/>
                </a:lnTo>
                <a:lnTo>
                  <a:pt x="87591" y="0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7E20A-0BBA-C0DF-51B9-9571CD5E54CD}"/>
              </a:ext>
            </a:extLst>
          </p:cNvPr>
          <p:cNvGrpSpPr/>
          <p:nvPr/>
        </p:nvGrpSpPr>
        <p:grpSpPr>
          <a:xfrm>
            <a:off x="4122676" y="856244"/>
            <a:ext cx="6838868" cy="5928258"/>
            <a:chOff x="1132440" y="-429073"/>
            <a:chExt cx="7037525" cy="7241117"/>
          </a:xfrm>
        </p:grpSpPr>
        <p:pic>
          <p:nvPicPr>
            <p:cNvPr id="3" name="Picture 2" descr="A map of a city&#10;&#10;AI-generated content may be incorrect.">
              <a:extLst>
                <a:ext uri="{FF2B5EF4-FFF2-40B4-BE49-F238E27FC236}">
                  <a16:creationId xmlns:a16="http://schemas.microsoft.com/office/drawing/2014/main" id="{252118D1-5B57-6609-DBFC-DD767DA0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5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823" y="0"/>
              <a:ext cx="7032142" cy="681204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6F730B-1918-41B3-0B18-4608C13DED9A}"/>
                </a:ext>
              </a:extLst>
            </p:cNvPr>
            <p:cNvSpPr txBox="1"/>
            <p:nvPr/>
          </p:nvSpPr>
          <p:spPr>
            <a:xfrm>
              <a:off x="4916556" y="4273826"/>
              <a:ext cx="11794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100" i="1" dirty="0"/>
                <a:t>Lake Titicaca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D5245-D5EF-E5ED-9451-8A7A4B05E057}"/>
                </a:ext>
              </a:extLst>
            </p:cNvPr>
            <p:cNvSpPr txBox="1"/>
            <p:nvPr/>
          </p:nvSpPr>
          <p:spPr>
            <a:xfrm>
              <a:off x="1132440" y="-429073"/>
              <a:ext cx="7036109" cy="433534"/>
            </a:xfrm>
            <a:prstGeom prst="rect">
              <a:avLst/>
            </a:prstGeom>
            <a:solidFill>
              <a:srgbClr val="EDED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Mineral Projects in the Puno Region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5FEE7A-38B6-3CF0-0BC2-CEF9DAFC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33619"/>
            <a:stretch>
              <a:fillRect/>
            </a:stretch>
          </p:blipFill>
          <p:spPr>
            <a:xfrm>
              <a:off x="6929967" y="274603"/>
              <a:ext cx="1041216" cy="5712447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5F5B1D-9BD7-5FBB-31E3-92EC47B06DFA}"/>
              </a:ext>
            </a:extLst>
          </p:cNvPr>
          <p:cNvCxnSpPr>
            <a:cxnSpLocks/>
          </p:cNvCxnSpPr>
          <p:nvPr/>
        </p:nvCxnSpPr>
        <p:spPr>
          <a:xfrm flipV="1">
            <a:off x="3010686" y="1502839"/>
            <a:ext cx="3818138" cy="125496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7258F0C-9770-617C-4BF1-60BC49E82152}"/>
              </a:ext>
            </a:extLst>
          </p:cNvPr>
          <p:cNvSpPr txBox="1"/>
          <p:nvPr/>
        </p:nvSpPr>
        <p:spPr>
          <a:xfrm>
            <a:off x="457200" y="3657600"/>
            <a:ext cx="3624498" cy="3126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4" name="object 5">
            <a:extLst>
              <a:ext uri="{FF2B5EF4-FFF2-40B4-BE49-F238E27FC236}">
                <a16:creationId xmlns:a16="http://schemas.microsoft.com/office/drawing/2014/main" id="{4B4D6056-A498-8EE5-E6B2-BF344095BF2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3698" y="3783627"/>
            <a:ext cx="1429511" cy="364236"/>
          </a:xfrm>
          <a:prstGeom prst="rect">
            <a:avLst/>
          </a:prstGeom>
        </p:spPr>
      </p:pic>
      <p:sp>
        <p:nvSpPr>
          <p:cNvPr id="45" name="object 6">
            <a:extLst>
              <a:ext uri="{FF2B5EF4-FFF2-40B4-BE49-F238E27FC236}">
                <a16:creationId xmlns:a16="http://schemas.microsoft.com/office/drawing/2014/main" id="{C6299BC6-74EC-55E3-FC7D-9C96B13AEA4B}"/>
              </a:ext>
            </a:extLst>
          </p:cNvPr>
          <p:cNvSpPr/>
          <p:nvPr/>
        </p:nvSpPr>
        <p:spPr>
          <a:xfrm>
            <a:off x="2058011" y="3823741"/>
            <a:ext cx="266700" cy="266700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33084" y="0"/>
                </a:moveTo>
                <a:lnTo>
                  <a:pt x="99813" y="99798"/>
                </a:lnTo>
                <a:lnTo>
                  <a:pt x="0" y="99798"/>
                </a:lnTo>
                <a:lnTo>
                  <a:pt x="76524" y="166332"/>
                </a:lnTo>
                <a:lnTo>
                  <a:pt x="46580" y="266132"/>
                </a:lnTo>
                <a:lnTo>
                  <a:pt x="133085" y="206252"/>
                </a:lnTo>
                <a:lnTo>
                  <a:pt x="219590" y="266133"/>
                </a:lnTo>
                <a:lnTo>
                  <a:pt x="189646" y="166332"/>
                </a:lnTo>
                <a:lnTo>
                  <a:pt x="266164" y="99798"/>
                </a:lnTo>
                <a:lnTo>
                  <a:pt x="166356" y="99798"/>
                </a:lnTo>
                <a:lnTo>
                  <a:pt x="13308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7">
            <a:extLst>
              <a:ext uri="{FF2B5EF4-FFF2-40B4-BE49-F238E27FC236}">
                <a16:creationId xmlns:a16="http://schemas.microsoft.com/office/drawing/2014/main" id="{BDD99948-70C3-986D-E8CE-3FD3C3BD76C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5700" y="4428744"/>
            <a:ext cx="1429512" cy="652271"/>
          </a:xfrm>
          <a:prstGeom prst="rect">
            <a:avLst/>
          </a:prstGeom>
        </p:spPr>
      </p:pic>
      <p:sp>
        <p:nvSpPr>
          <p:cNvPr id="47" name="object 8">
            <a:extLst>
              <a:ext uri="{FF2B5EF4-FFF2-40B4-BE49-F238E27FC236}">
                <a16:creationId xmlns:a16="http://schemas.microsoft.com/office/drawing/2014/main" id="{5577F739-64AD-0D1E-B58E-EF131A356264}"/>
              </a:ext>
            </a:extLst>
          </p:cNvPr>
          <p:cNvSpPr/>
          <p:nvPr/>
        </p:nvSpPr>
        <p:spPr>
          <a:xfrm>
            <a:off x="2062583" y="4576454"/>
            <a:ext cx="266700" cy="265430"/>
          </a:xfrm>
          <a:custGeom>
            <a:avLst/>
            <a:gdLst/>
            <a:ahLst/>
            <a:cxnLst/>
            <a:rect l="l" t="t" r="r" b="b"/>
            <a:pathLst>
              <a:path w="266700" h="265429">
                <a:moveTo>
                  <a:pt x="133084" y="0"/>
                </a:moveTo>
                <a:lnTo>
                  <a:pt x="99813" y="99329"/>
                </a:lnTo>
                <a:lnTo>
                  <a:pt x="0" y="99329"/>
                </a:lnTo>
                <a:lnTo>
                  <a:pt x="76524" y="165550"/>
                </a:lnTo>
                <a:lnTo>
                  <a:pt x="46580" y="264882"/>
                </a:lnTo>
                <a:lnTo>
                  <a:pt x="133085" y="205283"/>
                </a:lnTo>
                <a:lnTo>
                  <a:pt x="219590" y="264882"/>
                </a:lnTo>
                <a:lnTo>
                  <a:pt x="189646" y="165550"/>
                </a:lnTo>
                <a:lnTo>
                  <a:pt x="266164" y="99329"/>
                </a:lnTo>
                <a:lnTo>
                  <a:pt x="166356" y="99329"/>
                </a:lnTo>
                <a:lnTo>
                  <a:pt x="13308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0">
            <a:extLst>
              <a:ext uri="{FF2B5EF4-FFF2-40B4-BE49-F238E27FC236}">
                <a16:creationId xmlns:a16="http://schemas.microsoft.com/office/drawing/2014/main" id="{B0A6FC48-A594-6CCB-5CD1-5D2F35715D87}"/>
              </a:ext>
            </a:extLst>
          </p:cNvPr>
          <p:cNvSpPr/>
          <p:nvPr/>
        </p:nvSpPr>
        <p:spPr>
          <a:xfrm>
            <a:off x="2058011" y="5416321"/>
            <a:ext cx="266700" cy="266700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33084" y="0"/>
                </a:moveTo>
                <a:lnTo>
                  <a:pt x="99813" y="99798"/>
                </a:lnTo>
                <a:lnTo>
                  <a:pt x="0" y="99798"/>
                </a:lnTo>
                <a:lnTo>
                  <a:pt x="76524" y="166332"/>
                </a:lnTo>
                <a:lnTo>
                  <a:pt x="46580" y="266133"/>
                </a:lnTo>
                <a:lnTo>
                  <a:pt x="133085" y="206252"/>
                </a:lnTo>
                <a:lnTo>
                  <a:pt x="219590" y="266133"/>
                </a:lnTo>
                <a:lnTo>
                  <a:pt x="189646" y="166332"/>
                </a:lnTo>
                <a:lnTo>
                  <a:pt x="266164" y="99798"/>
                </a:lnTo>
                <a:lnTo>
                  <a:pt x="166356" y="99798"/>
                </a:lnTo>
                <a:lnTo>
                  <a:pt x="13308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11">
            <a:extLst>
              <a:ext uri="{FF2B5EF4-FFF2-40B4-BE49-F238E27FC236}">
                <a16:creationId xmlns:a16="http://schemas.microsoft.com/office/drawing/2014/main" id="{644AD495-939A-AC54-98B2-A7738A962AC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44657" y="5387341"/>
            <a:ext cx="1368552" cy="425195"/>
          </a:xfrm>
          <a:prstGeom prst="rect">
            <a:avLst/>
          </a:prstGeom>
        </p:spPr>
      </p:pic>
      <p:sp>
        <p:nvSpPr>
          <p:cNvPr id="50" name="object 12">
            <a:extLst>
              <a:ext uri="{FF2B5EF4-FFF2-40B4-BE49-F238E27FC236}">
                <a16:creationId xmlns:a16="http://schemas.microsoft.com/office/drawing/2014/main" id="{9AD8BE62-D3BC-C895-A119-CD17E8BA686D}"/>
              </a:ext>
            </a:extLst>
          </p:cNvPr>
          <p:cNvSpPr/>
          <p:nvPr/>
        </p:nvSpPr>
        <p:spPr>
          <a:xfrm>
            <a:off x="2058011" y="6158509"/>
            <a:ext cx="266700" cy="266700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33084" y="0"/>
                </a:moveTo>
                <a:lnTo>
                  <a:pt x="99813" y="99798"/>
                </a:lnTo>
                <a:lnTo>
                  <a:pt x="0" y="99798"/>
                </a:lnTo>
                <a:lnTo>
                  <a:pt x="76524" y="166332"/>
                </a:lnTo>
                <a:lnTo>
                  <a:pt x="46580" y="266133"/>
                </a:lnTo>
                <a:lnTo>
                  <a:pt x="133085" y="206252"/>
                </a:lnTo>
                <a:lnTo>
                  <a:pt x="219590" y="266133"/>
                </a:lnTo>
                <a:lnTo>
                  <a:pt x="189646" y="166332"/>
                </a:lnTo>
                <a:lnTo>
                  <a:pt x="266164" y="99798"/>
                </a:lnTo>
                <a:lnTo>
                  <a:pt x="166356" y="99798"/>
                </a:lnTo>
                <a:lnTo>
                  <a:pt x="133084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object 13">
            <a:extLst>
              <a:ext uri="{FF2B5EF4-FFF2-40B4-BE49-F238E27FC236}">
                <a16:creationId xmlns:a16="http://schemas.microsoft.com/office/drawing/2014/main" id="{650EF10A-AF40-CDB3-2EDA-ACB22F3263FF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4657" y="6210300"/>
            <a:ext cx="1368552" cy="242315"/>
          </a:xfrm>
          <a:prstGeom prst="rect">
            <a:avLst/>
          </a:prstGeom>
        </p:spPr>
      </p:pic>
      <p:sp>
        <p:nvSpPr>
          <p:cNvPr id="52" name="object 6">
            <a:extLst>
              <a:ext uri="{FF2B5EF4-FFF2-40B4-BE49-F238E27FC236}">
                <a16:creationId xmlns:a16="http://schemas.microsoft.com/office/drawing/2014/main" id="{A3E22EF4-6786-071F-E1BD-3426B58707EA}"/>
              </a:ext>
            </a:extLst>
          </p:cNvPr>
          <p:cNvSpPr/>
          <p:nvPr/>
        </p:nvSpPr>
        <p:spPr>
          <a:xfrm>
            <a:off x="6828824" y="2943896"/>
            <a:ext cx="230796" cy="204296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33084" y="0"/>
                </a:moveTo>
                <a:lnTo>
                  <a:pt x="99813" y="99798"/>
                </a:lnTo>
                <a:lnTo>
                  <a:pt x="0" y="99798"/>
                </a:lnTo>
                <a:lnTo>
                  <a:pt x="76524" y="166332"/>
                </a:lnTo>
                <a:lnTo>
                  <a:pt x="46580" y="266132"/>
                </a:lnTo>
                <a:lnTo>
                  <a:pt x="133085" y="206252"/>
                </a:lnTo>
                <a:lnTo>
                  <a:pt x="219590" y="266133"/>
                </a:lnTo>
                <a:lnTo>
                  <a:pt x="189646" y="166332"/>
                </a:lnTo>
                <a:lnTo>
                  <a:pt x="266164" y="99798"/>
                </a:lnTo>
                <a:lnTo>
                  <a:pt x="166356" y="99798"/>
                </a:lnTo>
                <a:lnTo>
                  <a:pt x="13308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6B1A93A3-4676-B60E-660B-99EA56AABCBB}"/>
              </a:ext>
            </a:extLst>
          </p:cNvPr>
          <p:cNvSpPr/>
          <p:nvPr/>
        </p:nvSpPr>
        <p:spPr>
          <a:xfrm>
            <a:off x="6337223" y="2762436"/>
            <a:ext cx="230796" cy="214104"/>
          </a:xfrm>
          <a:custGeom>
            <a:avLst/>
            <a:gdLst/>
            <a:ahLst/>
            <a:cxnLst/>
            <a:rect l="l" t="t" r="r" b="b"/>
            <a:pathLst>
              <a:path w="266700" h="265429">
                <a:moveTo>
                  <a:pt x="133084" y="0"/>
                </a:moveTo>
                <a:lnTo>
                  <a:pt x="99813" y="99329"/>
                </a:lnTo>
                <a:lnTo>
                  <a:pt x="0" y="99329"/>
                </a:lnTo>
                <a:lnTo>
                  <a:pt x="76524" y="165550"/>
                </a:lnTo>
                <a:lnTo>
                  <a:pt x="46580" y="264882"/>
                </a:lnTo>
                <a:lnTo>
                  <a:pt x="133085" y="205283"/>
                </a:lnTo>
                <a:lnTo>
                  <a:pt x="219590" y="264882"/>
                </a:lnTo>
                <a:lnTo>
                  <a:pt x="189646" y="165550"/>
                </a:lnTo>
                <a:lnTo>
                  <a:pt x="266164" y="99329"/>
                </a:lnTo>
                <a:lnTo>
                  <a:pt x="166356" y="99329"/>
                </a:lnTo>
                <a:lnTo>
                  <a:pt x="13308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0">
            <a:extLst>
              <a:ext uri="{FF2B5EF4-FFF2-40B4-BE49-F238E27FC236}">
                <a16:creationId xmlns:a16="http://schemas.microsoft.com/office/drawing/2014/main" id="{4BDB5BB2-9D29-33A9-A7DE-F6B5DEA9CB4F}"/>
              </a:ext>
            </a:extLst>
          </p:cNvPr>
          <p:cNvSpPr/>
          <p:nvPr/>
        </p:nvSpPr>
        <p:spPr>
          <a:xfrm>
            <a:off x="6503922" y="4651385"/>
            <a:ext cx="195952" cy="190499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33084" y="0"/>
                </a:moveTo>
                <a:lnTo>
                  <a:pt x="99813" y="99798"/>
                </a:lnTo>
                <a:lnTo>
                  <a:pt x="0" y="99798"/>
                </a:lnTo>
                <a:lnTo>
                  <a:pt x="76524" y="166332"/>
                </a:lnTo>
                <a:lnTo>
                  <a:pt x="46580" y="266133"/>
                </a:lnTo>
                <a:lnTo>
                  <a:pt x="133085" y="206252"/>
                </a:lnTo>
                <a:lnTo>
                  <a:pt x="219590" y="266133"/>
                </a:lnTo>
                <a:lnTo>
                  <a:pt x="189646" y="166332"/>
                </a:lnTo>
                <a:lnTo>
                  <a:pt x="266164" y="99798"/>
                </a:lnTo>
                <a:lnTo>
                  <a:pt x="166356" y="99798"/>
                </a:lnTo>
                <a:lnTo>
                  <a:pt x="13308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2">
            <a:extLst>
              <a:ext uri="{FF2B5EF4-FFF2-40B4-BE49-F238E27FC236}">
                <a16:creationId xmlns:a16="http://schemas.microsoft.com/office/drawing/2014/main" id="{9D55A064-9433-FB37-896A-E6E795F94C4B}"/>
              </a:ext>
            </a:extLst>
          </p:cNvPr>
          <p:cNvSpPr/>
          <p:nvPr/>
        </p:nvSpPr>
        <p:spPr>
          <a:xfrm>
            <a:off x="7488129" y="2860251"/>
            <a:ext cx="251673" cy="188684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33084" y="0"/>
                </a:moveTo>
                <a:lnTo>
                  <a:pt x="99813" y="99798"/>
                </a:lnTo>
                <a:lnTo>
                  <a:pt x="0" y="99798"/>
                </a:lnTo>
                <a:lnTo>
                  <a:pt x="76524" y="166332"/>
                </a:lnTo>
                <a:lnTo>
                  <a:pt x="46580" y="266133"/>
                </a:lnTo>
                <a:lnTo>
                  <a:pt x="133085" y="206252"/>
                </a:lnTo>
                <a:lnTo>
                  <a:pt x="219590" y="266133"/>
                </a:lnTo>
                <a:lnTo>
                  <a:pt x="189646" y="166332"/>
                </a:lnTo>
                <a:lnTo>
                  <a:pt x="266164" y="99798"/>
                </a:lnTo>
                <a:lnTo>
                  <a:pt x="166356" y="99798"/>
                </a:lnTo>
                <a:lnTo>
                  <a:pt x="133084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FD3DE6-1824-9A6E-380E-33EFD91BB1D8}"/>
              </a:ext>
            </a:extLst>
          </p:cNvPr>
          <p:cNvCxnSpPr>
            <a:cxnSpLocks/>
          </p:cNvCxnSpPr>
          <p:nvPr/>
        </p:nvCxnSpPr>
        <p:spPr>
          <a:xfrm>
            <a:off x="3115287" y="3326456"/>
            <a:ext cx="4138052" cy="299814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775F1E4-4277-650D-4A66-D7B18198CEAE}"/>
              </a:ext>
            </a:extLst>
          </p:cNvPr>
          <p:cNvSpPr txBox="1"/>
          <p:nvPr/>
        </p:nvSpPr>
        <p:spPr>
          <a:xfrm>
            <a:off x="2185592" y="3642620"/>
            <a:ext cx="1843389" cy="3275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855" marR="173355">
              <a:lnSpc>
                <a:spcPts val="1510"/>
              </a:lnSpc>
              <a:spcBef>
                <a:spcPts val="295"/>
              </a:spcBef>
            </a:pPr>
            <a:r>
              <a:rPr lang="en-US" sz="1000" b="1" dirty="0">
                <a:solidFill>
                  <a:srgbClr val="2D3092"/>
                </a:solidFill>
                <a:latin typeface="Century Gothic"/>
                <a:cs typeface="Century Gothic"/>
              </a:rPr>
              <a:t>San</a:t>
            </a:r>
            <a:r>
              <a:rPr lang="en-US" sz="1000" b="1" spc="-1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b="1" dirty="0">
                <a:solidFill>
                  <a:srgbClr val="2D3092"/>
                </a:solidFill>
                <a:latin typeface="Century Gothic"/>
                <a:cs typeface="Century Gothic"/>
              </a:rPr>
              <a:t>Rafael</a:t>
            </a:r>
            <a:r>
              <a:rPr lang="en-US" sz="1000" b="1" spc="-2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largest Tin</a:t>
            </a:r>
            <a:r>
              <a:rPr lang="en-US" sz="10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spc="-10" dirty="0">
                <a:solidFill>
                  <a:srgbClr val="2D3092"/>
                </a:solidFill>
                <a:latin typeface="Century Gothic"/>
                <a:cs typeface="Century Gothic"/>
              </a:rPr>
              <a:t>producer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in</a:t>
            </a:r>
            <a:r>
              <a:rPr lang="en-US" sz="10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South</a:t>
            </a:r>
            <a:r>
              <a:rPr lang="en-US" sz="1000" spc="-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spc="-10" dirty="0">
                <a:solidFill>
                  <a:srgbClr val="2D3092"/>
                </a:solidFill>
                <a:latin typeface="Century Gothic"/>
                <a:cs typeface="Century Gothic"/>
              </a:rPr>
              <a:t>America</a:t>
            </a:r>
            <a:endParaRPr lang="en-US" sz="1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US" sz="800" dirty="0">
              <a:latin typeface="Century Gothic"/>
              <a:cs typeface="Century Gothic"/>
            </a:endParaRPr>
          </a:p>
          <a:p>
            <a:pPr marL="88900">
              <a:lnSpc>
                <a:spcPts val="1325"/>
              </a:lnSpc>
              <a:spcBef>
                <a:spcPts val="5"/>
              </a:spcBef>
            </a:pPr>
            <a:r>
              <a:rPr lang="en-US" sz="1000" b="1" dirty="0">
                <a:solidFill>
                  <a:srgbClr val="2D3092"/>
                </a:solidFill>
                <a:latin typeface="Century Gothic"/>
                <a:cs typeface="Century Gothic"/>
              </a:rPr>
              <a:t>Corani</a:t>
            </a:r>
            <a:r>
              <a:rPr lang="en-US" sz="1000" b="1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has</a:t>
            </a:r>
            <a:r>
              <a:rPr lang="en-US" sz="10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Proven</a:t>
            </a:r>
            <a:r>
              <a:rPr lang="en-US" sz="1000" spc="-1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and</a:t>
            </a:r>
            <a:r>
              <a:rPr lang="en-US" sz="10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spc="-10" dirty="0">
                <a:solidFill>
                  <a:srgbClr val="2D3092"/>
                </a:solidFill>
                <a:latin typeface="Century Gothic"/>
                <a:cs typeface="Century Gothic"/>
              </a:rPr>
              <a:t>Probable</a:t>
            </a:r>
            <a:endParaRPr lang="en-US" sz="1000" dirty="0">
              <a:latin typeface="Century Gothic"/>
              <a:cs typeface="Century Gothic"/>
            </a:endParaRPr>
          </a:p>
          <a:p>
            <a:pPr marL="88900">
              <a:lnSpc>
                <a:spcPts val="1095"/>
              </a:lnSpc>
            </a:pP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Reserves</a:t>
            </a:r>
            <a:r>
              <a:rPr lang="en-US" sz="1000" spc="-1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of 229M oz Ag grading 51.3 g/t Ag</a:t>
            </a:r>
            <a:endParaRPr lang="en-US" sz="1000" baseline="26143" dirty="0">
              <a:latin typeface="Century Gothic"/>
              <a:cs typeface="Century Gothic"/>
            </a:endParaRPr>
          </a:p>
          <a:p>
            <a:pPr marL="139700" marR="464184">
              <a:lnSpc>
                <a:spcPts val="1510"/>
              </a:lnSpc>
            </a:pPr>
            <a:endParaRPr lang="en-US" sz="800" dirty="0">
              <a:latin typeface="Century Gothic"/>
              <a:cs typeface="Century Gothic"/>
            </a:endParaRPr>
          </a:p>
          <a:p>
            <a:pPr marL="139700" marR="464184">
              <a:lnSpc>
                <a:spcPts val="1510"/>
              </a:lnSpc>
            </a:pPr>
            <a:r>
              <a:rPr lang="en-US" sz="1000" b="1" dirty="0">
                <a:solidFill>
                  <a:srgbClr val="2D3092"/>
                </a:solidFill>
                <a:latin typeface="Century Gothic"/>
                <a:cs typeface="Century Gothic"/>
              </a:rPr>
              <a:t>Berenguela</a:t>
            </a:r>
            <a:r>
              <a:rPr lang="en-US" sz="1000" b="1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has M&amp;I 101.2M oz Ag grading 78 g/t Ag</a:t>
            </a:r>
            <a:endParaRPr lang="en-US" sz="1000" baseline="24691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860"/>
              </a:spcBef>
            </a:pPr>
            <a:endParaRPr lang="en-US" sz="800" dirty="0">
              <a:latin typeface="Century Gothic"/>
              <a:cs typeface="Century Gothic"/>
            </a:endParaRPr>
          </a:p>
          <a:p>
            <a:pPr marL="139700">
              <a:lnSpc>
                <a:spcPts val="1595"/>
              </a:lnSpc>
            </a:pPr>
            <a:r>
              <a:rPr lang="en-US" sz="1000" b="1" dirty="0">
                <a:solidFill>
                  <a:srgbClr val="2D3092"/>
                </a:solidFill>
                <a:latin typeface="Century Gothic"/>
                <a:cs typeface="Century Gothic"/>
              </a:rPr>
              <a:t>Crucero</a:t>
            </a:r>
            <a:r>
              <a:rPr lang="en-US" sz="1000" b="1" spc="-1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has</a:t>
            </a:r>
            <a:r>
              <a:rPr lang="en-US" sz="1000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M&amp;I</a:t>
            </a:r>
            <a:r>
              <a:rPr lang="en-US" sz="1000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993,000</a:t>
            </a:r>
            <a:r>
              <a:rPr lang="en-US" sz="1000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oz</a:t>
            </a:r>
            <a:r>
              <a:rPr lang="en-US" sz="10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spc="-10" dirty="0">
                <a:solidFill>
                  <a:srgbClr val="2D3092"/>
                </a:solidFill>
                <a:latin typeface="Century Gothic"/>
                <a:cs typeface="Century Gothic"/>
              </a:rPr>
              <a:t>grading</a:t>
            </a:r>
            <a:endParaRPr lang="en-US" sz="1000" dirty="0">
              <a:latin typeface="Century Gothic"/>
              <a:cs typeface="Century Gothic"/>
            </a:endParaRPr>
          </a:p>
          <a:p>
            <a:pPr marL="139700">
              <a:lnSpc>
                <a:spcPts val="1595"/>
              </a:lnSpc>
            </a:pP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1.0</a:t>
            </a:r>
            <a:r>
              <a:rPr lang="en-US" sz="1000" spc="-1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2D3092"/>
                </a:solidFill>
                <a:latin typeface="Century Gothic"/>
                <a:cs typeface="Century Gothic"/>
              </a:rPr>
              <a:t>g/t</a:t>
            </a:r>
            <a:r>
              <a:rPr lang="en-US" sz="1000" spc="-2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000" spc="-10" dirty="0">
                <a:solidFill>
                  <a:srgbClr val="2D3092"/>
                </a:solidFill>
                <a:latin typeface="Century Gothic"/>
                <a:cs typeface="Century Gothic"/>
              </a:rPr>
              <a:t>gold</a:t>
            </a:r>
            <a:r>
              <a:rPr lang="en-US" sz="1000" spc="-15" baseline="24691" dirty="0">
                <a:solidFill>
                  <a:srgbClr val="2D3092"/>
                </a:solidFill>
                <a:latin typeface="Century Gothic"/>
                <a:cs typeface="Century Gothic"/>
              </a:rPr>
              <a:t>3</a:t>
            </a:r>
            <a:endParaRPr lang="en-US" sz="1000" baseline="24691" dirty="0">
              <a:latin typeface="Century Gothic"/>
              <a:cs typeface="Century Gothic"/>
            </a:endParaRPr>
          </a:p>
        </p:txBody>
      </p:sp>
      <p:pic>
        <p:nvPicPr>
          <p:cNvPr id="58" name="object 30">
            <a:extLst>
              <a:ext uri="{FF2B5EF4-FFF2-40B4-BE49-F238E27FC236}">
                <a16:creationId xmlns:a16="http://schemas.microsoft.com/office/drawing/2014/main" id="{45A94FCA-FB7D-3D96-6C6C-3E1E050AAB8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496592" y="3111079"/>
            <a:ext cx="894294" cy="2042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object 10">
            <a:extLst>
              <a:ext uri="{FF2B5EF4-FFF2-40B4-BE49-F238E27FC236}">
                <a16:creationId xmlns:a16="http://schemas.microsoft.com/office/drawing/2014/main" id="{0A3058E5-6C2F-3E1D-B33B-F72BEFF86426}"/>
              </a:ext>
            </a:extLst>
          </p:cNvPr>
          <p:cNvSpPr/>
          <p:nvPr/>
        </p:nvSpPr>
        <p:spPr>
          <a:xfrm>
            <a:off x="7299359" y="3190579"/>
            <a:ext cx="266700" cy="266700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33084" y="0"/>
                </a:moveTo>
                <a:lnTo>
                  <a:pt x="99813" y="99798"/>
                </a:lnTo>
                <a:lnTo>
                  <a:pt x="0" y="99798"/>
                </a:lnTo>
                <a:lnTo>
                  <a:pt x="76524" y="166332"/>
                </a:lnTo>
                <a:lnTo>
                  <a:pt x="46580" y="266133"/>
                </a:lnTo>
                <a:lnTo>
                  <a:pt x="133085" y="206252"/>
                </a:lnTo>
                <a:lnTo>
                  <a:pt x="219590" y="266133"/>
                </a:lnTo>
                <a:lnTo>
                  <a:pt x="189646" y="166332"/>
                </a:lnTo>
                <a:lnTo>
                  <a:pt x="266164" y="99798"/>
                </a:lnTo>
                <a:lnTo>
                  <a:pt x="166356" y="99798"/>
                </a:lnTo>
                <a:lnTo>
                  <a:pt x="133084" y="0"/>
                </a:lnTo>
                <a:close/>
              </a:path>
            </a:pathLst>
          </a:custGeom>
          <a:solidFill>
            <a:schemeClr val="tx1">
              <a:alpha val="67000"/>
            </a:schemeClr>
          </a:solidFill>
          <a:ln w="285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114300" dir="2700000" algn="tl" rotWithShape="0">
              <a:schemeClr val="bg1">
                <a:alpha val="0"/>
              </a:scheme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9">
            <a:extLst>
              <a:ext uri="{FF2B5EF4-FFF2-40B4-BE49-F238E27FC236}">
                <a16:creationId xmlns:a16="http://schemas.microsoft.com/office/drawing/2014/main" id="{1D98F3C3-0578-1902-BD71-0CF4C99965F9}"/>
              </a:ext>
            </a:extLst>
          </p:cNvPr>
          <p:cNvSpPr txBox="1"/>
          <p:nvPr/>
        </p:nvSpPr>
        <p:spPr>
          <a:xfrm>
            <a:off x="4137058" y="6378152"/>
            <a:ext cx="4854541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baseline="27777" dirty="0">
                <a:latin typeface="Century Gothic"/>
                <a:cs typeface="Century Gothic"/>
              </a:rPr>
              <a:t>1</a:t>
            </a:r>
            <a:r>
              <a:rPr sz="900" dirty="0">
                <a:latin typeface="Century Gothic"/>
                <a:cs typeface="Century Gothic"/>
              </a:rPr>
              <a:t>Source:</a:t>
            </a:r>
            <a:r>
              <a:rPr sz="900" spc="-30" dirty="0">
                <a:latin typeface="Century Gothic"/>
                <a:cs typeface="Century Gothic"/>
              </a:rPr>
              <a:t> </a:t>
            </a:r>
            <a:r>
              <a:rPr lang="en-US" sz="900" spc="-30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uFill>
                  <a:solidFill>
                    <a:srgbClr val="0462C1"/>
                  </a:solidFill>
                </a:uFill>
                <a:latin typeface="Century Gothic"/>
                <a:cs typeface="Century Gothic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https://bearcreekmining.com/projects/corani/</a:t>
            </a:r>
            <a:endParaRPr sz="900" dirty="0">
              <a:latin typeface="Century Gothic"/>
              <a:cs typeface="Century Gothic"/>
            </a:endParaRPr>
          </a:p>
          <a:p>
            <a:pPr marL="38100">
              <a:lnSpc>
                <a:spcPct val="100000"/>
              </a:lnSpc>
            </a:pPr>
            <a:r>
              <a:rPr sz="900" baseline="27777" dirty="0">
                <a:latin typeface="Century Gothic"/>
                <a:cs typeface="Century Gothic"/>
              </a:rPr>
              <a:t>2</a:t>
            </a:r>
            <a:r>
              <a:rPr sz="900" dirty="0">
                <a:latin typeface="Century Gothic"/>
                <a:cs typeface="Century Gothic"/>
              </a:rPr>
              <a:t>Source:</a:t>
            </a:r>
            <a:r>
              <a:rPr lang="en-US" sz="900" spc="405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uFill>
                  <a:solidFill>
                    <a:srgbClr val="0462C1"/>
                  </a:solidFill>
                </a:uFill>
                <a:latin typeface="Century Gothic"/>
                <a:cs typeface="Century Gothic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https://aftermathsilver.com/projects/berenguela/historic-mineral-resource/</a:t>
            </a:r>
            <a:endParaRPr sz="900" dirty="0">
              <a:latin typeface="Century Gothic"/>
              <a:cs typeface="Century Gothic"/>
            </a:endParaRPr>
          </a:p>
          <a:p>
            <a:pPr marL="38100">
              <a:lnSpc>
                <a:spcPct val="100000"/>
              </a:lnSpc>
            </a:pPr>
            <a:r>
              <a:rPr sz="900" baseline="27777" dirty="0">
                <a:latin typeface="Century Gothic"/>
                <a:cs typeface="Century Gothic"/>
              </a:rPr>
              <a:t>3</a:t>
            </a:r>
            <a:r>
              <a:rPr sz="900" dirty="0">
                <a:latin typeface="Century Gothic"/>
                <a:cs typeface="Century Gothic"/>
              </a:rPr>
              <a:t>Source:</a:t>
            </a:r>
            <a:r>
              <a:rPr sz="900" spc="295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uFill>
                  <a:solidFill>
                    <a:srgbClr val="0462C1"/>
                  </a:solidFill>
                </a:uFill>
                <a:latin typeface="Century Gothic"/>
                <a:cs typeface="Century Gothic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https://www.goldmining.com/projects/peru/crucero-project/</a:t>
            </a:r>
            <a:endParaRPr sz="9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384" y="341378"/>
            <a:ext cx="5849214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solidFill>
                  <a:srgbClr val="33479F"/>
                </a:solidFill>
              </a:rPr>
              <a:t>THE </a:t>
            </a:r>
            <a:r>
              <a:rPr lang="en-US" sz="3100" spc="-10" dirty="0">
                <a:solidFill>
                  <a:srgbClr val="33479F"/>
                </a:solidFill>
              </a:rPr>
              <a:t>FOUNDATIONAL</a:t>
            </a:r>
            <a:r>
              <a:rPr sz="3100" spc="-315" dirty="0">
                <a:solidFill>
                  <a:srgbClr val="33479F"/>
                </a:solidFill>
              </a:rPr>
              <a:t> </a:t>
            </a:r>
            <a:r>
              <a:rPr sz="3100" spc="-20" dirty="0">
                <a:solidFill>
                  <a:srgbClr val="33479F"/>
                </a:solidFill>
              </a:rPr>
              <a:t>ASSET</a:t>
            </a:r>
            <a:endParaRPr sz="3100" dirty="0"/>
          </a:p>
        </p:txBody>
      </p:sp>
      <p:sp>
        <p:nvSpPr>
          <p:cNvPr id="3" name="object 3"/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1486" y="1562714"/>
            <a:ext cx="6390511" cy="45116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556359"/>
            <a:ext cx="7467090" cy="45151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8421" y="2518613"/>
            <a:ext cx="4500779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PRINCESA  </a:t>
            </a:r>
            <a:r>
              <a:rPr sz="400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SILVER</a:t>
            </a:r>
            <a:r>
              <a:rPr sz="4000" b="1" spc="-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000" b="1" spc="-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DEPOSIT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75235" y="6381610"/>
            <a:ext cx="889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lang="en-CA" sz="1000" spc="-5" dirty="0">
                <a:solidFill>
                  <a:srgbClr val="33469F"/>
                </a:solidFill>
                <a:latin typeface="Times New Roman"/>
                <a:cs typeface="Times New Roman"/>
              </a:rPr>
              <a:t>5</a:t>
            </a:r>
            <a:endParaRPr sz="1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940C5-871B-89FF-1494-CC7275EA6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99485C4E-7EF5-C9A1-7040-3C4C37F001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334" y="391705"/>
            <a:ext cx="8355965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100" cap="all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INFRASTRUCTURE AND LOGISTICS</a:t>
            </a:r>
            <a:endParaRPr sz="3100" spc="-20" dirty="0">
              <a:solidFill>
                <a:srgbClr val="33479F"/>
              </a:solidFill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9F9DDC9C-B027-572C-D11A-C684109F70CD}"/>
              </a:ext>
            </a:extLst>
          </p:cNvPr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258DE6D-5851-FB51-B72F-69282004A77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7916EE5-C086-33AE-3F26-86620AB00B9D}"/>
              </a:ext>
            </a:extLst>
          </p:cNvPr>
          <p:cNvSpPr txBox="1"/>
          <p:nvPr/>
        </p:nvSpPr>
        <p:spPr>
          <a:xfrm>
            <a:off x="1616337" y="1569079"/>
            <a:ext cx="4451985" cy="169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3500</a:t>
            </a:r>
            <a:r>
              <a:rPr sz="20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hectare</a:t>
            </a:r>
            <a:r>
              <a:rPr sz="2000" spc="-7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land</a:t>
            </a:r>
            <a:r>
              <a:rPr sz="20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2D3092"/>
                </a:solidFill>
                <a:latin typeface="Century Gothic"/>
                <a:cs typeface="Century Gothic"/>
              </a:rPr>
              <a:t>package</a:t>
            </a:r>
            <a:endParaRPr sz="2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9"/>
              </a:spcBef>
            </a:pP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Paved</a:t>
            </a:r>
            <a:r>
              <a:rPr sz="20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and</a:t>
            </a:r>
            <a:r>
              <a:rPr sz="2000" spc="-1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gravel</a:t>
            </a:r>
            <a:r>
              <a:rPr sz="20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road</a:t>
            </a:r>
            <a:r>
              <a:rPr sz="2000" spc="-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2D3092"/>
                </a:solidFill>
                <a:latin typeface="Century Gothic"/>
                <a:cs typeface="Century Gothic"/>
              </a:rPr>
              <a:t>access</a:t>
            </a:r>
            <a:endParaRPr sz="2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Excellent</a:t>
            </a:r>
            <a:r>
              <a:rPr sz="2000" spc="-6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social</a:t>
            </a:r>
            <a:r>
              <a:rPr sz="20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community</a:t>
            </a:r>
            <a:r>
              <a:rPr sz="2000" spc="-7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2D3092"/>
                </a:solidFill>
                <a:latin typeface="Century Gothic"/>
                <a:cs typeface="Century Gothic"/>
              </a:rPr>
              <a:t>relations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13F0354-4337-BBB8-4FF4-92DF47EA2E5D}"/>
              </a:ext>
            </a:extLst>
          </p:cNvPr>
          <p:cNvSpPr txBox="1"/>
          <p:nvPr/>
        </p:nvSpPr>
        <p:spPr>
          <a:xfrm>
            <a:off x="1616337" y="3611874"/>
            <a:ext cx="50482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National</a:t>
            </a:r>
            <a:r>
              <a:rPr sz="2000" spc="-6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electrical</a:t>
            </a:r>
            <a:r>
              <a:rPr sz="2000" spc="-6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grid</a:t>
            </a:r>
            <a:r>
              <a:rPr sz="2000" spc="-1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power</a:t>
            </a:r>
            <a:r>
              <a:rPr sz="2000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and</a:t>
            </a:r>
            <a:r>
              <a:rPr sz="2000" spc="-2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2D3092"/>
                </a:solidFill>
                <a:latin typeface="Century Gothic"/>
                <a:cs typeface="Century Gothic"/>
              </a:rPr>
              <a:t>water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5A8A1BE-4FC8-6E5F-C07F-BC547806C50D}"/>
              </a:ext>
            </a:extLst>
          </p:cNvPr>
          <p:cNvSpPr txBox="1"/>
          <p:nvPr/>
        </p:nvSpPr>
        <p:spPr>
          <a:xfrm>
            <a:off x="1616337" y="3825233"/>
            <a:ext cx="8915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2D3092"/>
                </a:solidFill>
                <a:latin typeface="Century Gothic"/>
                <a:cs typeface="Century Gothic"/>
              </a:rPr>
              <a:t>access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2038E8A-53EC-B559-D6E0-22E51E6B9812}"/>
              </a:ext>
            </a:extLst>
          </p:cNvPr>
          <p:cNvSpPr txBox="1"/>
          <p:nvPr/>
        </p:nvSpPr>
        <p:spPr>
          <a:xfrm>
            <a:off x="1585706" y="4578149"/>
            <a:ext cx="53289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2D3092"/>
                </a:solidFill>
                <a:latin typeface="Century Gothic"/>
                <a:cs typeface="Century Gothic"/>
              </a:rPr>
              <a:t>100% owned and operated 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4D6B1D33-98ED-A8DC-AA57-3613271B34BD}"/>
              </a:ext>
            </a:extLst>
          </p:cNvPr>
          <p:cNvSpPr txBox="1"/>
          <p:nvPr/>
        </p:nvSpPr>
        <p:spPr>
          <a:xfrm>
            <a:off x="1664826" y="5295302"/>
            <a:ext cx="53289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Regional</a:t>
            </a:r>
            <a:r>
              <a:rPr sz="20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commercial</a:t>
            </a:r>
            <a:r>
              <a:rPr sz="20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centre</a:t>
            </a:r>
            <a:r>
              <a:rPr sz="2000" spc="-6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and</a:t>
            </a:r>
            <a:r>
              <a:rPr sz="2000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airport</a:t>
            </a:r>
            <a:r>
              <a:rPr sz="2000" spc="-5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spc="-25" dirty="0">
                <a:solidFill>
                  <a:srgbClr val="2D3092"/>
                </a:solidFill>
                <a:latin typeface="Century Gothic"/>
                <a:cs typeface="Century Gothic"/>
              </a:rPr>
              <a:t>at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6B8C1986-5E43-6F19-E0AF-61DEBA0947B9}"/>
              </a:ext>
            </a:extLst>
          </p:cNvPr>
          <p:cNvSpPr txBox="1"/>
          <p:nvPr/>
        </p:nvSpPr>
        <p:spPr>
          <a:xfrm>
            <a:off x="1616336" y="5613520"/>
            <a:ext cx="551878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D3092"/>
                </a:solidFill>
                <a:latin typeface="Century Gothic"/>
                <a:cs typeface="Century Gothic"/>
              </a:rPr>
              <a:t>Juliaca</a:t>
            </a:r>
            <a:r>
              <a:rPr sz="2000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2D3092"/>
                </a:solidFill>
                <a:latin typeface="Century Gothic"/>
                <a:cs typeface="Century Gothic"/>
              </a:rPr>
              <a:t>~40km</a:t>
            </a:r>
            <a:r>
              <a:rPr lang="en-US" sz="2000" spc="-10" dirty="0">
                <a:solidFill>
                  <a:srgbClr val="2D3092"/>
                </a:solidFill>
                <a:latin typeface="Century Gothic"/>
                <a:cs typeface="Century Gothic"/>
              </a:rPr>
              <a:t>, significant local mining expertise</a:t>
            </a:r>
            <a:endParaRPr sz="2000" dirty="0">
              <a:latin typeface="Century Gothic"/>
              <a:cs typeface="Century Gothic"/>
            </a:endParaRPr>
          </a:p>
        </p:txBody>
      </p:sp>
      <p:grpSp>
        <p:nvGrpSpPr>
          <p:cNvPr id="16" name="object 10">
            <a:extLst>
              <a:ext uri="{FF2B5EF4-FFF2-40B4-BE49-F238E27FC236}">
                <a16:creationId xmlns:a16="http://schemas.microsoft.com/office/drawing/2014/main" id="{528C3247-BC43-D6D4-D1EA-949FCC9ADA7E}"/>
              </a:ext>
            </a:extLst>
          </p:cNvPr>
          <p:cNvGrpSpPr/>
          <p:nvPr/>
        </p:nvGrpSpPr>
        <p:grpSpPr>
          <a:xfrm>
            <a:off x="939234" y="1565824"/>
            <a:ext cx="495300" cy="452120"/>
            <a:chOff x="467217" y="1761283"/>
            <a:chExt cx="495300" cy="452120"/>
          </a:xfrm>
        </p:grpSpPr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9C309284-62B5-936B-F17C-C89B7496F11E}"/>
                </a:ext>
              </a:extLst>
            </p:cNvPr>
            <p:cNvSpPr/>
            <p:nvPr/>
          </p:nvSpPr>
          <p:spPr>
            <a:xfrm>
              <a:off x="467207" y="1761286"/>
              <a:ext cx="495300" cy="452120"/>
            </a:xfrm>
            <a:custGeom>
              <a:avLst/>
              <a:gdLst/>
              <a:ahLst/>
              <a:cxnLst/>
              <a:rect l="l" t="t" r="r" b="b"/>
              <a:pathLst>
                <a:path w="495300" h="452119">
                  <a:moveTo>
                    <a:pt x="433349" y="115722"/>
                  </a:moveTo>
                  <a:lnTo>
                    <a:pt x="417195" y="115722"/>
                  </a:lnTo>
                  <a:lnTo>
                    <a:pt x="417195" y="134366"/>
                  </a:lnTo>
                  <a:lnTo>
                    <a:pt x="417195" y="163169"/>
                  </a:lnTo>
                  <a:lnTo>
                    <a:pt x="417195" y="320255"/>
                  </a:lnTo>
                  <a:lnTo>
                    <a:pt x="402310" y="320255"/>
                  </a:lnTo>
                  <a:lnTo>
                    <a:pt x="407657" y="316699"/>
                  </a:lnTo>
                  <a:lnTo>
                    <a:pt x="412635" y="312623"/>
                  </a:lnTo>
                  <a:lnTo>
                    <a:pt x="417195" y="308102"/>
                  </a:lnTo>
                  <a:lnTo>
                    <a:pt x="417195" y="281419"/>
                  </a:lnTo>
                  <a:lnTo>
                    <a:pt x="408368" y="294017"/>
                  </a:lnTo>
                  <a:lnTo>
                    <a:pt x="396100" y="305003"/>
                  </a:lnTo>
                  <a:lnTo>
                    <a:pt x="380974" y="313905"/>
                  </a:lnTo>
                  <a:lnTo>
                    <a:pt x="363613" y="320255"/>
                  </a:lnTo>
                  <a:lnTo>
                    <a:pt x="317169" y="320255"/>
                  </a:lnTo>
                  <a:lnTo>
                    <a:pt x="277850" y="298157"/>
                  </a:lnTo>
                  <a:lnTo>
                    <a:pt x="271868" y="280708"/>
                  </a:lnTo>
                  <a:lnTo>
                    <a:pt x="271970" y="271640"/>
                  </a:lnTo>
                  <a:lnTo>
                    <a:pt x="298780" y="232664"/>
                  </a:lnTo>
                  <a:lnTo>
                    <a:pt x="357581" y="214249"/>
                  </a:lnTo>
                  <a:lnTo>
                    <a:pt x="382422" y="217436"/>
                  </a:lnTo>
                  <a:lnTo>
                    <a:pt x="403021" y="226783"/>
                  </a:lnTo>
                  <a:lnTo>
                    <a:pt x="417195" y="241630"/>
                  </a:lnTo>
                  <a:lnTo>
                    <a:pt x="417195" y="217233"/>
                  </a:lnTo>
                  <a:lnTo>
                    <a:pt x="412292" y="214249"/>
                  </a:lnTo>
                  <a:lnTo>
                    <a:pt x="398843" y="206057"/>
                  </a:lnTo>
                  <a:lnTo>
                    <a:pt x="376834" y="199580"/>
                  </a:lnTo>
                  <a:lnTo>
                    <a:pt x="326567" y="202272"/>
                  </a:lnTo>
                  <a:lnTo>
                    <a:pt x="288747" y="219900"/>
                  </a:lnTo>
                  <a:lnTo>
                    <a:pt x="258445" y="258622"/>
                  </a:lnTo>
                  <a:lnTo>
                    <a:pt x="256108" y="268973"/>
                  </a:lnTo>
                  <a:lnTo>
                    <a:pt x="255981" y="269519"/>
                  </a:lnTo>
                  <a:lnTo>
                    <a:pt x="255866" y="270014"/>
                  </a:lnTo>
                  <a:lnTo>
                    <a:pt x="255765" y="275869"/>
                  </a:lnTo>
                  <a:lnTo>
                    <a:pt x="255651" y="281673"/>
                  </a:lnTo>
                  <a:lnTo>
                    <a:pt x="276225" y="320255"/>
                  </a:lnTo>
                  <a:lnTo>
                    <a:pt x="229933" y="320255"/>
                  </a:lnTo>
                  <a:lnTo>
                    <a:pt x="224002" y="312623"/>
                  </a:lnTo>
                  <a:lnTo>
                    <a:pt x="223761" y="312140"/>
                  </a:lnTo>
                  <a:lnTo>
                    <a:pt x="220052" y="303707"/>
                  </a:lnTo>
                  <a:lnTo>
                    <a:pt x="218414" y="294208"/>
                  </a:lnTo>
                  <a:lnTo>
                    <a:pt x="219163" y="284454"/>
                  </a:lnTo>
                  <a:lnTo>
                    <a:pt x="221589" y="275996"/>
                  </a:lnTo>
                  <a:lnTo>
                    <a:pt x="225158" y="268973"/>
                  </a:lnTo>
                  <a:lnTo>
                    <a:pt x="231127" y="262204"/>
                  </a:lnTo>
                  <a:lnTo>
                    <a:pt x="247434" y="249351"/>
                  </a:lnTo>
                  <a:lnTo>
                    <a:pt x="253923" y="243928"/>
                  </a:lnTo>
                  <a:lnTo>
                    <a:pt x="260248" y="238302"/>
                  </a:lnTo>
                  <a:lnTo>
                    <a:pt x="275844" y="223621"/>
                  </a:lnTo>
                  <a:lnTo>
                    <a:pt x="285635" y="215138"/>
                  </a:lnTo>
                  <a:lnTo>
                    <a:pt x="337197" y="186207"/>
                  </a:lnTo>
                  <a:lnTo>
                    <a:pt x="400621" y="178904"/>
                  </a:lnTo>
                  <a:lnTo>
                    <a:pt x="417195" y="179349"/>
                  </a:lnTo>
                  <a:lnTo>
                    <a:pt x="417195" y="163169"/>
                  </a:lnTo>
                  <a:lnTo>
                    <a:pt x="366636" y="164477"/>
                  </a:lnTo>
                  <a:lnTo>
                    <a:pt x="297294" y="185889"/>
                  </a:lnTo>
                  <a:lnTo>
                    <a:pt x="265341" y="211353"/>
                  </a:lnTo>
                  <a:lnTo>
                    <a:pt x="249643" y="226123"/>
                  </a:lnTo>
                  <a:lnTo>
                    <a:pt x="243713" y="231394"/>
                  </a:lnTo>
                  <a:lnTo>
                    <a:pt x="237642" y="236499"/>
                  </a:lnTo>
                  <a:lnTo>
                    <a:pt x="231419" y="241414"/>
                  </a:lnTo>
                  <a:lnTo>
                    <a:pt x="219494" y="250990"/>
                  </a:lnTo>
                  <a:lnTo>
                    <a:pt x="211709" y="259994"/>
                  </a:lnTo>
                  <a:lnTo>
                    <a:pt x="206781" y="269519"/>
                  </a:lnTo>
                  <a:lnTo>
                    <a:pt x="203428" y="280708"/>
                  </a:lnTo>
                  <a:lnTo>
                    <a:pt x="202069" y="290931"/>
                  </a:lnTo>
                  <a:lnTo>
                    <a:pt x="202730" y="300939"/>
                  </a:lnTo>
                  <a:lnTo>
                    <a:pt x="202742" y="301129"/>
                  </a:lnTo>
                  <a:lnTo>
                    <a:pt x="205384" y="310997"/>
                  </a:lnTo>
                  <a:lnTo>
                    <a:pt x="209943" y="320255"/>
                  </a:lnTo>
                  <a:lnTo>
                    <a:pt x="157594" y="320255"/>
                  </a:lnTo>
                  <a:lnTo>
                    <a:pt x="159715" y="312140"/>
                  </a:lnTo>
                  <a:lnTo>
                    <a:pt x="162128" y="302882"/>
                  </a:lnTo>
                  <a:lnTo>
                    <a:pt x="169481" y="286639"/>
                  </a:lnTo>
                  <a:lnTo>
                    <a:pt x="179476" y="271881"/>
                  </a:lnTo>
                  <a:lnTo>
                    <a:pt x="191909" y="258940"/>
                  </a:lnTo>
                  <a:lnTo>
                    <a:pt x="199504" y="253161"/>
                  </a:lnTo>
                  <a:lnTo>
                    <a:pt x="215646" y="242862"/>
                  </a:lnTo>
                  <a:lnTo>
                    <a:pt x="221259" y="239153"/>
                  </a:lnTo>
                  <a:lnTo>
                    <a:pt x="252603" y="215138"/>
                  </a:lnTo>
                  <a:lnTo>
                    <a:pt x="288937" y="178269"/>
                  </a:lnTo>
                  <a:lnTo>
                    <a:pt x="301371" y="160108"/>
                  </a:lnTo>
                  <a:lnTo>
                    <a:pt x="317842" y="148183"/>
                  </a:lnTo>
                  <a:lnTo>
                    <a:pt x="347560" y="140233"/>
                  </a:lnTo>
                  <a:lnTo>
                    <a:pt x="382244" y="135902"/>
                  </a:lnTo>
                  <a:lnTo>
                    <a:pt x="380466" y="135902"/>
                  </a:lnTo>
                  <a:lnTo>
                    <a:pt x="417195" y="134366"/>
                  </a:lnTo>
                  <a:lnTo>
                    <a:pt x="417195" y="115722"/>
                  </a:lnTo>
                  <a:lnTo>
                    <a:pt x="315823" y="115722"/>
                  </a:lnTo>
                  <a:lnTo>
                    <a:pt x="315823" y="131864"/>
                  </a:lnTo>
                  <a:lnTo>
                    <a:pt x="306400" y="135902"/>
                  </a:lnTo>
                  <a:lnTo>
                    <a:pt x="298259" y="140665"/>
                  </a:lnTo>
                  <a:lnTo>
                    <a:pt x="291719" y="146202"/>
                  </a:lnTo>
                  <a:lnTo>
                    <a:pt x="287083" y="152603"/>
                  </a:lnTo>
                  <a:lnTo>
                    <a:pt x="276593" y="167881"/>
                  </a:lnTo>
                  <a:lnTo>
                    <a:pt x="261188" y="185000"/>
                  </a:lnTo>
                  <a:lnTo>
                    <a:pt x="225996" y="215976"/>
                  </a:lnTo>
                  <a:lnTo>
                    <a:pt x="190271" y="239903"/>
                  </a:lnTo>
                  <a:lnTo>
                    <a:pt x="182143" y="246087"/>
                  </a:lnTo>
                  <a:lnTo>
                    <a:pt x="168313" y="259994"/>
                  </a:lnTo>
                  <a:lnTo>
                    <a:pt x="156997" y="275869"/>
                  </a:lnTo>
                  <a:lnTo>
                    <a:pt x="148424" y="293357"/>
                  </a:lnTo>
                  <a:lnTo>
                    <a:pt x="142773" y="312140"/>
                  </a:lnTo>
                  <a:lnTo>
                    <a:pt x="142671" y="239471"/>
                  </a:lnTo>
                  <a:lnTo>
                    <a:pt x="163093" y="228955"/>
                  </a:lnTo>
                  <a:lnTo>
                    <a:pt x="179108" y="221221"/>
                  </a:lnTo>
                  <a:lnTo>
                    <a:pt x="183972" y="218871"/>
                  </a:lnTo>
                  <a:lnTo>
                    <a:pt x="205003" y="209384"/>
                  </a:lnTo>
                  <a:lnTo>
                    <a:pt x="226275" y="200444"/>
                  </a:lnTo>
                  <a:lnTo>
                    <a:pt x="240779" y="191160"/>
                  </a:lnTo>
                  <a:lnTo>
                    <a:pt x="251917" y="177469"/>
                  </a:lnTo>
                  <a:lnTo>
                    <a:pt x="260680" y="161213"/>
                  </a:lnTo>
                  <a:lnTo>
                    <a:pt x="268147" y="143967"/>
                  </a:lnTo>
                  <a:lnTo>
                    <a:pt x="269684" y="140233"/>
                  </a:lnTo>
                  <a:lnTo>
                    <a:pt x="271500" y="135902"/>
                  </a:lnTo>
                  <a:lnTo>
                    <a:pt x="273316" y="131864"/>
                  </a:lnTo>
                  <a:lnTo>
                    <a:pt x="315823" y="131864"/>
                  </a:lnTo>
                  <a:lnTo>
                    <a:pt x="315823" y="115722"/>
                  </a:lnTo>
                  <a:lnTo>
                    <a:pt x="255701" y="115722"/>
                  </a:lnTo>
                  <a:lnTo>
                    <a:pt x="255701" y="131864"/>
                  </a:lnTo>
                  <a:lnTo>
                    <a:pt x="253111" y="138049"/>
                  </a:lnTo>
                  <a:lnTo>
                    <a:pt x="231470" y="177469"/>
                  </a:lnTo>
                  <a:lnTo>
                    <a:pt x="197878" y="194767"/>
                  </a:lnTo>
                  <a:lnTo>
                    <a:pt x="176441" y="204520"/>
                  </a:lnTo>
                  <a:lnTo>
                    <a:pt x="157530" y="213677"/>
                  </a:lnTo>
                  <a:lnTo>
                    <a:pt x="142659" y="221221"/>
                  </a:lnTo>
                  <a:lnTo>
                    <a:pt x="142659" y="193802"/>
                  </a:lnTo>
                  <a:lnTo>
                    <a:pt x="190195" y="176631"/>
                  </a:lnTo>
                  <a:lnTo>
                    <a:pt x="202501" y="172186"/>
                  </a:lnTo>
                  <a:lnTo>
                    <a:pt x="213804" y="165557"/>
                  </a:lnTo>
                  <a:lnTo>
                    <a:pt x="222351" y="155943"/>
                  </a:lnTo>
                  <a:lnTo>
                    <a:pt x="224256" y="152755"/>
                  </a:lnTo>
                  <a:lnTo>
                    <a:pt x="229184" y="144322"/>
                  </a:lnTo>
                  <a:lnTo>
                    <a:pt x="235000" y="131864"/>
                  </a:lnTo>
                  <a:lnTo>
                    <a:pt x="255701" y="131864"/>
                  </a:lnTo>
                  <a:lnTo>
                    <a:pt x="255701" y="115722"/>
                  </a:lnTo>
                  <a:lnTo>
                    <a:pt x="217297" y="115722"/>
                  </a:lnTo>
                  <a:lnTo>
                    <a:pt x="217297" y="131864"/>
                  </a:lnTo>
                  <a:lnTo>
                    <a:pt x="213271" y="139928"/>
                  </a:lnTo>
                  <a:lnTo>
                    <a:pt x="142659" y="176631"/>
                  </a:lnTo>
                  <a:lnTo>
                    <a:pt x="142659" y="158775"/>
                  </a:lnTo>
                  <a:lnTo>
                    <a:pt x="145072" y="159080"/>
                  </a:lnTo>
                  <a:lnTo>
                    <a:pt x="147434" y="159080"/>
                  </a:lnTo>
                  <a:lnTo>
                    <a:pt x="150202" y="158775"/>
                  </a:lnTo>
                  <a:lnTo>
                    <a:pt x="156311" y="158115"/>
                  </a:lnTo>
                  <a:lnTo>
                    <a:pt x="164922" y="155943"/>
                  </a:lnTo>
                  <a:lnTo>
                    <a:pt x="197916" y="131864"/>
                  </a:lnTo>
                  <a:lnTo>
                    <a:pt x="217297" y="131864"/>
                  </a:lnTo>
                  <a:lnTo>
                    <a:pt x="217297" y="115722"/>
                  </a:lnTo>
                  <a:lnTo>
                    <a:pt x="175920" y="115722"/>
                  </a:lnTo>
                  <a:lnTo>
                    <a:pt x="175920" y="131864"/>
                  </a:lnTo>
                  <a:lnTo>
                    <a:pt x="174777" y="132753"/>
                  </a:lnTo>
                  <a:lnTo>
                    <a:pt x="173596" y="133591"/>
                  </a:lnTo>
                  <a:lnTo>
                    <a:pt x="172326" y="134366"/>
                  </a:lnTo>
                  <a:lnTo>
                    <a:pt x="161480" y="139928"/>
                  </a:lnTo>
                  <a:lnTo>
                    <a:pt x="161328" y="139928"/>
                  </a:lnTo>
                  <a:lnTo>
                    <a:pt x="152920" y="142430"/>
                  </a:lnTo>
                  <a:lnTo>
                    <a:pt x="152387" y="142430"/>
                  </a:lnTo>
                  <a:lnTo>
                    <a:pt x="146773" y="142913"/>
                  </a:lnTo>
                  <a:lnTo>
                    <a:pt x="142659" y="142430"/>
                  </a:lnTo>
                  <a:lnTo>
                    <a:pt x="142659" y="131864"/>
                  </a:lnTo>
                  <a:lnTo>
                    <a:pt x="175920" y="131864"/>
                  </a:lnTo>
                  <a:lnTo>
                    <a:pt x="175920" y="115722"/>
                  </a:lnTo>
                  <a:lnTo>
                    <a:pt x="126504" y="115722"/>
                  </a:lnTo>
                  <a:lnTo>
                    <a:pt x="126504" y="336397"/>
                  </a:lnTo>
                  <a:lnTo>
                    <a:pt x="433349" y="336397"/>
                  </a:lnTo>
                  <a:lnTo>
                    <a:pt x="433349" y="320255"/>
                  </a:lnTo>
                  <a:lnTo>
                    <a:pt x="433349" y="308102"/>
                  </a:lnTo>
                  <a:lnTo>
                    <a:pt x="433349" y="131864"/>
                  </a:lnTo>
                  <a:lnTo>
                    <a:pt x="433349" y="115722"/>
                  </a:lnTo>
                  <a:close/>
                </a:path>
                <a:path w="495300" h="452119">
                  <a:moveTo>
                    <a:pt x="495236" y="96888"/>
                  </a:moveTo>
                  <a:lnTo>
                    <a:pt x="466636" y="56769"/>
                  </a:lnTo>
                  <a:lnTo>
                    <a:pt x="462940" y="56146"/>
                  </a:lnTo>
                  <a:lnTo>
                    <a:pt x="462940" y="96888"/>
                  </a:lnTo>
                  <a:lnTo>
                    <a:pt x="462940" y="366001"/>
                  </a:lnTo>
                  <a:lnTo>
                    <a:pt x="462940" y="398297"/>
                  </a:lnTo>
                  <a:lnTo>
                    <a:pt x="462940" y="415010"/>
                  </a:lnTo>
                  <a:lnTo>
                    <a:pt x="458139" y="419823"/>
                  </a:lnTo>
                  <a:lnTo>
                    <a:pt x="430657" y="419823"/>
                  </a:lnTo>
                  <a:lnTo>
                    <a:pt x="430657" y="398297"/>
                  </a:lnTo>
                  <a:lnTo>
                    <a:pt x="462940" y="398297"/>
                  </a:lnTo>
                  <a:lnTo>
                    <a:pt x="462940" y="366001"/>
                  </a:lnTo>
                  <a:lnTo>
                    <a:pt x="37122" y="366001"/>
                  </a:lnTo>
                  <a:lnTo>
                    <a:pt x="32296" y="361188"/>
                  </a:lnTo>
                  <a:lnTo>
                    <a:pt x="32296" y="349288"/>
                  </a:lnTo>
                  <a:lnTo>
                    <a:pt x="37122" y="344474"/>
                  </a:lnTo>
                  <a:lnTo>
                    <a:pt x="96901" y="344474"/>
                  </a:lnTo>
                  <a:lnTo>
                    <a:pt x="96901" y="313537"/>
                  </a:lnTo>
                  <a:lnTo>
                    <a:pt x="96901" y="86118"/>
                  </a:lnTo>
                  <a:lnTo>
                    <a:pt x="449173" y="86118"/>
                  </a:lnTo>
                  <a:lnTo>
                    <a:pt x="455904" y="85483"/>
                  </a:lnTo>
                  <a:lnTo>
                    <a:pt x="461949" y="90208"/>
                  </a:lnTo>
                  <a:lnTo>
                    <a:pt x="462940" y="96888"/>
                  </a:lnTo>
                  <a:lnTo>
                    <a:pt x="462940" y="56146"/>
                  </a:lnTo>
                  <a:lnTo>
                    <a:pt x="449173" y="53822"/>
                  </a:lnTo>
                  <a:lnTo>
                    <a:pt x="96901" y="53822"/>
                  </a:lnTo>
                  <a:lnTo>
                    <a:pt x="96901" y="32296"/>
                  </a:lnTo>
                  <a:lnTo>
                    <a:pt x="96901" y="0"/>
                  </a:lnTo>
                  <a:lnTo>
                    <a:pt x="64604" y="0"/>
                  </a:lnTo>
                  <a:lnTo>
                    <a:pt x="64604" y="32296"/>
                  </a:lnTo>
                  <a:lnTo>
                    <a:pt x="64604" y="312178"/>
                  </a:lnTo>
                  <a:lnTo>
                    <a:pt x="39408" y="312178"/>
                  </a:lnTo>
                  <a:lnTo>
                    <a:pt x="35814" y="312635"/>
                  </a:lnTo>
                  <a:lnTo>
                    <a:pt x="32296" y="313537"/>
                  </a:lnTo>
                  <a:lnTo>
                    <a:pt x="32296" y="37096"/>
                  </a:lnTo>
                  <a:lnTo>
                    <a:pt x="37122" y="32296"/>
                  </a:lnTo>
                  <a:lnTo>
                    <a:pt x="64604" y="32296"/>
                  </a:lnTo>
                  <a:lnTo>
                    <a:pt x="64604" y="0"/>
                  </a:lnTo>
                  <a:lnTo>
                    <a:pt x="43065" y="0"/>
                  </a:lnTo>
                  <a:lnTo>
                    <a:pt x="26314" y="3390"/>
                  </a:lnTo>
                  <a:lnTo>
                    <a:pt x="12636" y="12623"/>
                  </a:lnTo>
                  <a:lnTo>
                    <a:pt x="3403" y="26301"/>
                  </a:lnTo>
                  <a:lnTo>
                    <a:pt x="0" y="43053"/>
                  </a:lnTo>
                  <a:lnTo>
                    <a:pt x="0" y="355244"/>
                  </a:lnTo>
                  <a:lnTo>
                    <a:pt x="3403" y="371995"/>
                  </a:lnTo>
                  <a:lnTo>
                    <a:pt x="12636" y="385673"/>
                  </a:lnTo>
                  <a:lnTo>
                    <a:pt x="26314" y="394906"/>
                  </a:lnTo>
                  <a:lnTo>
                    <a:pt x="43065" y="398297"/>
                  </a:lnTo>
                  <a:lnTo>
                    <a:pt x="398348" y="398297"/>
                  </a:lnTo>
                  <a:lnTo>
                    <a:pt x="398348" y="452120"/>
                  </a:lnTo>
                  <a:lnTo>
                    <a:pt x="452170" y="452120"/>
                  </a:lnTo>
                  <a:lnTo>
                    <a:pt x="468934" y="448729"/>
                  </a:lnTo>
                  <a:lnTo>
                    <a:pt x="482625" y="439496"/>
                  </a:lnTo>
                  <a:lnTo>
                    <a:pt x="491858" y="425818"/>
                  </a:lnTo>
                  <a:lnTo>
                    <a:pt x="493064" y="419823"/>
                  </a:lnTo>
                  <a:lnTo>
                    <a:pt x="495236" y="409067"/>
                  </a:lnTo>
                  <a:lnTo>
                    <a:pt x="495236" y="366001"/>
                  </a:lnTo>
                  <a:lnTo>
                    <a:pt x="495236" y="96888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2">
              <a:extLst>
                <a:ext uri="{FF2B5EF4-FFF2-40B4-BE49-F238E27FC236}">
                  <a16:creationId xmlns:a16="http://schemas.microsoft.com/office/drawing/2014/main" id="{E3825B07-296F-7B72-53FE-1B13EB172DE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190" y="1988364"/>
              <a:ext cx="108642" cy="86199"/>
            </a:xfrm>
            <a:prstGeom prst="rect">
              <a:avLst/>
            </a:prstGeom>
          </p:spPr>
        </p:pic>
      </p:grpSp>
      <p:grpSp>
        <p:nvGrpSpPr>
          <p:cNvPr id="19" name="object 17">
            <a:extLst>
              <a:ext uri="{FF2B5EF4-FFF2-40B4-BE49-F238E27FC236}">
                <a16:creationId xmlns:a16="http://schemas.microsoft.com/office/drawing/2014/main" id="{99EBB837-ED89-3E55-908D-16635E5C4BA4}"/>
              </a:ext>
            </a:extLst>
          </p:cNvPr>
          <p:cNvGrpSpPr/>
          <p:nvPr/>
        </p:nvGrpSpPr>
        <p:grpSpPr>
          <a:xfrm>
            <a:off x="895979" y="2225679"/>
            <a:ext cx="457834" cy="402590"/>
            <a:chOff x="423962" y="2421138"/>
            <a:chExt cx="457834" cy="402590"/>
          </a:xfrm>
        </p:grpSpPr>
        <p:pic>
          <p:nvPicPr>
            <p:cNvPr id="20" name="object 18">
              <a:extLst>
                <a:ext uri="{FF2B5EF4-FFF2-40B4-BE49-F238E27FC236}">
                  <a16:creationId xmlns:a16="http://schemas.microsoft.com/office/drawing/2014/main" id="{77D0BFA6-29E5-F4E0-F4FF-C2C4B56D31B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928" y="2469434"/>
              <a:ext cx="119909" cy="209301"/>
            </a:xfrm>
            <a:prstGeom prst="rect">
              <a:avLst/>
            </a:prstGeom>
          </p:spPr>
        </p:pic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41B44D06-6DC8-1435-A8EF-843FEF9A372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6948" y="2421138"/>
              <a:ext cx="84537" cy="147566"/>
            </a:xfrm>
            <a:prstGeom prst="rect">
              <a:avLst/>
            </a:prstGeom>
          </p:spPr>
        </p:pic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9D63EFE8-C904-7AEC-6669-B35630FC3C29}"/>
                </a:ext>
              </a:extLst>
            </p:cNvPr>
            <p:cNvSpPr/>
            <p:nvPr/>
          </p:nvSpPr>
          <p:spPr>
            <a:xfrm>
              <a:off x="423962" y="2496268"/>
              <a:ext cx="400050" cy="327660"/>
            </a:xfrm>
            <a:custGeom>
              <a:avLst/>
              <a:gdLst/>
              <a:ahLst/>
              <a:cxnLst/>
              <a:rect l="l" t="t" r="r" b="b"/>
              <a:pathLst>
                <a:path w="400050" h="327660">
                  <a:moveTo>
                    <a:pt x="290686" y="0"/>
                  </a:moveTo>
                  <a:lnTo>
                    <a:pt x="251393" y="2206"/>
                  </a:lnTo>
                  <a:lnTo>
                    <a:pt x="215088" y="22156"/>
                  </a:lnTo>
                  <a:lnTo>
                    <a:pt x="215013" y="40679"/>
                  </a:lnTo>
                  <a:lnTo>
                    <a:pt x="222942" y="51622"/>
                  </a:lnTo>
                  <a:lnTo>
                    <a:pt x="234285" y="61953"/>
                  </a:lnTo>
                  <a:lnTo>
                    <a:pt x="248181" y="74286"/>
                  </a:lnTo>
                  <a:lnTo>
                    <a:pt x="263771" y="91233"/>
                  </a:lnTo>
                  <a:lnTo>
                    <a:pt x="276189" y="112881"/>
                  </a:lnTo>
                  <a:lnTo>
                    <a:pt x="276907" y="134570"/>
                  </a:lnTo>
                  <a:lnTo>
                    <a:pt x="264039" y="157362"/>
                  </a:lnTo>
                  <a:lnTo>
                    <a:pt x="235698" y="182320"/>
                  </a:lnTo>
                  <a:lnTo>
                    <a:pt x="199454" y="205142"/>
                  </a:lnTo>
                  <a:lnTo>
                    <a:pt x="100643" y="260447"/>
                  </a:lnTo>
                  <a:lnTo>
                    <a:pt x="48056" y="292550"/>
                  </a:lnTo>
                  <a:lnTo>
                    <a:pt x="0" y="327368"/>
                  </a:lnTo>
                  <a:lnTo>
                    <a:pt x="295783" y="327369"/>
                  </a:lnTo>
                  <a:lnTo>
                    <a:pt x="335966" y="268238"/>
                  </a:lnTo>
                  <a:lnTo>
                    <a:pt x="360347" y="230666"/>
                  </a:lnTo>
                  <a:lnTo>
                    <a:pt x="386520" y="187324"/>
                  </a:lnTo>
                  <a:lnTo>
                    <a:pt x="399702" y="147879"/>
                  </a:lnTo>
                  <a:lnTo>
                    <a:pt x="392780" y="120578"/>
                  </a:lnTo>
                  <a:lnTo>
                    <a:pt x="376476" y="102959"/>
                  </a:lnTo>
                  <a:lnTo>
                    <a:pt x="361510" y="92562"/>
                  </a:lnTo>
                  <a:lnTo>
                    <a:pt x="345814" y="83569"/>
                  </a:lnTo>
                  <a:lnTo>
                    <a:pt x="290985" y="54365"/>
                  </a:lnTo>
                  <a:lnTo>
                    <a:pt x="268342" y="40885"/>
                  </a:lnTo>
                  <a:lnTo>
                    <a:pt x="262308" y="28074"/>
                  </a:lnTo>
                  <a:lnTo>
                    <a:pt x="271048" y="14733"/>
                  </a:lnTo>
                  <a:lnTo>
                    <a:pt x="284020" y="4247"/>
                  </a:lnTo>
                  <a:lnTo>
                    <a:pt x="290686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1">
            <a:extLst>
              <a:ext uri="{FF2B5EF4-FFF2-40B4-BE49-F238E27FC236}">
                <a16:creationId xmlns:a16="http://schemas.microsoft.com/office/drawing/2014/main" id="{E86B4B58-D409-D2E6-CC72-4D4342E4B70D}"/>
              </a:ext>
            </a:extLst>
          </p:cNvPr>
          <p:cNvSpPr/>
          <p:nvPr/>
        </p:nvSpPr>
        <p:spPr>
          <a:xfrm>
            <a:off x="922854" y="4578255"/>
            <a:ext cx="431165" cy="374650"/>
          </a:xfrm>
          <a:custGeom>
            <a:avLst/>
            <a:gdLst/>
            <a:ahLst/>
            <a:cxnLst/>
            <a:rect l="l" t="t" r="r" b="b"/>
            <a:pathLst>
              <a:path w="431165" h="374650">
                <a:moveTo>
                  <a:pt x="430644" y="201841"/>
                </a:moveTo>
                <a:lnTo>
                  <a:pt x="247624" y="201841"/>
                </a:lnTo>
                <a:lnTo>
                  <a:pt x="247624" y="212610"/>
                </a:lnTo>
                <a:lnTo>
                  <a:pt x="245922" y="220967"/>
                </a:lnTo>
                <a:lnTo>
                  <a:pt x="241300" y="227812"/>
                </a:lnTo>
                <a:lnTo>
                  <a:pt x="234454" y="232435"/>
                </a:lnTo>
                <a:lnTo>
                  <a:pt x="226098" y="234137"/>
                </a:lnTo>
                <a:lnTo>
                  <a:pt x="204558" y="234137"/>
                </a:lnTo>
                <a:lnTo>
                  <a:pt x="196202" y="232435"/>
                </a:lnTo>
                <a:lnTo>
                  <a:pt x="189357" y="227812"/>
                </a:lnTo>
                <a:lnTo>
                  <a:pt x="184721" y="220967"/>
                </a:lnTo>
                <a:lnTo>
                  <a:pt x="183032" y="212610"/>
                </a:lnTo>
                <a:lnTo>
                  <a:pt x="183032" y="201841"/>
                </a:lnTo>
                <a:lnTo>
                  <a:pt x="0" y="201841"/>
                </a:lnTo>
                <a:lnTo>
                  <a:pt x="0" y="352552"/>
                </a:lnTo>
                <a:lnTo>
                  <a:pt x="1701" y="360908"/>
                </a:lnTo>
                <a:lnTo>
                  <a:pt x="6324" y="367753"/>
                </a:lnTo>
                <a:lnTo>
                  <a:pt x="13169" y="372376"/>
                </a:lnTo>
                <a:lnTo>
                  <a:pt x="21539" y="374078"/>
                </a:lnTo>
                <a:lnTo>
                  <a:pt x="409105" y="374078"/>
                </a:lnTo>
                <a:lnTo>
                  <a:pt x="417474" y="372376"/>
                </a:lnTo>
                <a:lnTo>
                  <a:pt x="424319" y="367753"/>
                </a:lnTo>
                <a:lnTo>
                  <a:pt x="428942" y="360908"/>
                </a:lnTo>
                <a:lnTo>
                  <a:pt x="430644" y="352552"/>
                </a:lnTo>
                <a:lnTo>
                  <a:pt x="430644" y="201841"/>
                </a:lnTo>
                <a:close/>
              </a:path>
              <a:path w="431165" h="374650">
                <a:moveTo>
                  <a:pt x="430644" y="94195"/>
                </a:moveTo>
                <a:lnTo>
                  <a:pt x="428942" y="85826"/>
                </a:lnTo>
                <a:lnTo>
                  <a:pt x="424319" y="78981"/>
                </a:lnTo>
                <a:lnTo>
                  <a:pt x="417474" y="74358"/>
                </a:lnTo>
                <a:lnTo>
                  <a:pt x="409105" y="72656"/>
                </a:lnTo>
                <a:lnTo>
                  <a:pt x="301459" y="72656"/>
                </a:lnTo>
                <a:lnTo>
                  <a:pt x="301459" y="37680"/>
                </a:lnTo>
                <a:lnTo>
                  <a:pt x="300380" y="32296"/>
                </a:lnTo>
                <a:lnTo>
                  <a:pt x="298526" y="22936"/>
                </a:lnTo>
                <a:lnTo>
                  <a:pt x="290487" y="10972"/>
                </a:lnTo>
                <a:lnTo>
                  <a:pt x="278523" y="2933"/>
                </a:lnTo>
                <a:lnTo>
                  <a:pt x="269163" y="1079"/>
                </a:lnTo>
                <a:lnTo>
                  <a:pt x="269163" y="34442"/>
                </a:lnTo>
                <a:lnTo>
                  <a:pt x="269163" y="72656"/>
                </a:lnTo>
                <a:lnTo>
                  <a:pt x="161493" y="72656"/>
                </a:lnTo>
                <a:lnTo>
                  <a:pt x="161493" y="34442"/>
                </a:lnTo>
                <a:lnTo>
                  <a:pt x="163652" y="32296"/>
                </a:lnTo>
                <a:lnTo>
                  <a:pt x="267004" y="32296"/>
                </a:lnTo>
                <a:lnTo>
                  <a:pt x="269163" y="34442"/>
                </a:lnTo>
                <a:lnTo>
                  <a:pt x="269163" y="1079"/>
                </a:lnTo>
                <a:lnTo>
                  <a:pt x="263779" y="0"/>
                </a:lnTo>
                <a:lnTo>
                  <a:pt x="166878" y="0"/>
                </a:lnTo>
                <a:lnTo>
                  <a:pt x="152133" y="2933"/>
                </a:lnTo>
                <a:lnTo>
                  <a:pt x="140169" y="10972"/>
                </a:lnTo>
                <a:lnTo>
                  <a:pt x="132130" y="22936"/>
                </a:lnTo>
                <a:lnTo>
                  <a:pt x="129197" y="37680"/>
                </a:lnTo>
                <a:lnTo>
                  <a:pt x="129197" y="72656"/>
                </a:lnTo>
                <a:lnTo>
                  <a:pt x="21539" y="72656"/>
                </a:lnTo>
                <a:lnTo>
                  <a:pt x="13169" y="74358"/>
                </a:lnTo>
                <a:lnTo>
                  <a:pt x="6324" y="78981"/>
                </a:lnTo>
                <a:lnTo>
                  <a:pt x="1701" y="85826"/>
                </a:lnTo>
                <a:lnTo>
                  <a:pt x="0" y="94195"/>
                </a:lnTo>
                <a:lnTo>
                  <a:pt x="0" y="180314"/>
                </a:lnTo>
                <a:lnTo>
                  <a:pt x="183032" y="180314"/>
                </a:lnTo>
                <a:lnTo>
                  <a:pt x="183032" y="169545"/>
                </a:lnTo>
                <a:lnTo>
                  <a:pt x="247624" y="169545"/>
                </a:lnTo>
                <a:lnTo>
                  <a:pt x="247624" y="180314"/>
                </a:lnTo>
                <a:lnTo>
                  <a:pt x="430644" y="180314"/>
                </a:lnTo>
                <a:lnTo>
                  <a:pt x="430644" y="169545"/>
                </a:lnTo>
                <a:lnTo>
                  <a:pt x="430644" y="94195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443ADE96-1ECA-5DD0-6F9C-69D348662108}"/>
              </a:ext>
            </a:extLst>
          </p:cNvPr>
          <p:cNvSpPr/>
          <p:nvPr/>
        </p:nvSpPr>
        <p:spPr>
          <a:xfrm>
            <a:off x="949777" y="3624563"/>
            <a:ext cx="355600" cy="496570"/>
          </a:xfrm>
          <a:custGeom>
            <a:avLst/>
            <a:gdLst/>
            <a:ahLst/>
            <a:cxnLst/>
            <a:rect l="l" t="t" r="r" b="b"/>
            <a:pathLst>
              <a:path w="355600" h="496570">
                <a:moveTo>
                  <a:pt x="232231" y="437466"/>
                </a:moveTo>
                <a:lnTo>
                  <a:pt x="177378" y="437466"/>
                </a:lnTo>
                <a:lnTo>
                  <a:pt x="315451" y="496210"/>
                </a:lnTo>
                <a:lnTo>
                  <a:pt x="321776" y="493681"/>
                </a:lnTo>
                <a:lnTo>
                  <a:pt x="325235" y="485615"/>
                </a:lnTo>
                <a:lnTo>
                  <a:pt x="325270" y="482663"/>
                </a:lnTo>
                <a:lnTo>
                  <a:pt x="317779" y="463993"/>
                </a:lnTo>
                <a:lnTo>
                  <a:pt x="294582" y="463993"/>
                </a:lnTo>
                <a:lnTo>
                  <a:pt x="232231" y="437466"/>
                </a:lnTo>
                <a:close/>
              </a:path>
              <a:path w="355600" h="496570">
                <a:moveTo>
                  <a:pt x="127225" y="275173"/>
                </a:moveTo>
                <a:lnTo>
                  <a:pt x="105558" y="275173"/>
                </a:lnTo>
                <a:lnTo>
                  <a:pt x="102670" y="300839"/>
                </a:lnTo>
                <a:lnTo>
                  <a:pt x="102647" y="301045"/>
                </a:lnTo>
                <a:lnTo>
                  <a:pt x="102533" y="302047"/>
                </a:lnTo>
                <a:lnTo>
                  <a:pt x="29136" y="485146"/>
                </a:lnTo>
                <a:lnTo>
                  <a:pt x="31818" y="491392"/>
                </a:lnTo>
                <a:lnTo>
                  <a:pt x="39987" y="494647"/>
                </a:lnTo>
                <a:lnTo>
                  <a:pt x="42865" y="494647"/>
                </a:lnTo>
                <a:lnTo>
                  <a:pt x="115861" y="463617"/>
                </a:lnTo>
                <a:lnTo>
                  <a:pt x="60937" y="463617"/>
                </a:lnTo>
                <a:lnTo>
                  <a:pt x="86856" y="398956"/>
                </a:lnTo>
                <a:lnTo>
                  <a:pt x="141729" y="398956"/>
                </a:lnTo>
                <a:lnTo>
                  <a:pt x="102140" y="382109"/>
                </a:lnTo>
                <a:lnTo>
                  <a:pt x="155792" y="358071"/>
                </a:lnTo>
                <a:lnTo>
                  <a:pt x="103248" y="358071"/>
                </a:lnTo>
                <a:lnTo>
                  <a:pt x="117832" y="321684"/>
                </a:lnTo>
                <a:lnTo>
                  <a:pt x="170350" y="321684"/>
                </a:lnTo>
                <a:lnTo>
                  <a:pt x="124296" y="301045"/>
                </a:lnTo>
                <a:lnTo>
                  <a:pt x="127225" y="275173"/>
                </a:lnTo>
                <a:close/>
              </a:path>
              <a:path w="355600" h="496570">
                <a:moveTo>
                  <a:pt x="291606" y="398768"/>
                </a:moveTo>
                <a:lnTo>
                  <a:pt x="268416" y="398768"/>
                </a:lnTo>
                <a:lnTo>
                  <a:pt x="294582" y="463993"/>
                </a:lnTo>
                <a:lnTo>
                  <a:pt x="317779" y="463993"/>
                </a:lnTo>
                <a:lnTo>
                  <a:pt x="291682" y="398956"/>
                </a:lnTo>
                <a:lnTo>
                  <a:pt x="291606" y="398768"/>
                </a:lnTo>
                <a:close/>
              </a:path>
              <a:path w="355600" h="496570">
                <a:moveTo>
                  <a:pt x="141729" y="398956"/>
                </a:moveTo>
                <a:lnTo>
                  <a:pt x="86856" y="398956"/>
                </a:lnTo>
                <a:lnTo>
                  <a:pt x="149903" y="425798"/>
                </a:lnTo>
                <a:lnTo>
                  <a:pt x="60937" y="463617"/>
                </a:lnTo>
                <a:lnTo>
                  <a:pt x="115861" y="463617"/>
                </a:lnTo>
                <a:lnTo>
                  <a:pt x="177378" y="437466"/>
                </a:lnTo>
                <a:lnTo>
                  <a:pt x="232231" y="437466"/>
                </a:lnTo>
                <a:lnTo>
                  <a:pt x="204805" y="425798"/>
                </a:lnTo>
                <a:lnTo>
                  <a:pt x="232274" y="414126"/>
                </a:lnTo>
                <a:lnTo>
                  <a:pt x="177378" y="414126"/>
                </a:lnTo>
                <a:lnTo>
                  <a:pt x="141729" y="398956"/>
                </a:lnTo>
                <a:close/>
              </a:path>
              <a:path w="355600" h="496570">
                <a:moveTo>
                  <a:pt x="229927" y="348379"/>
                </a:moveTo>
                <a:lnTo>
                  <a:pt x="177423" y="348379"/>
                </a:lnTo>
                <a:lnTo>
                  <a:pt x="252683" y="382109"/>
                </a:lnTo>
                <a:lnTo>
                  <a:pt x="177378" y="414126"/>
                </a:lnTo>
                <a:lnTo>
                  <a:pt x="232274" y="414126"/>
                </a:lnTo>
                <a:lnTo>
                  <a:pt x="268416" y="398768"/>
                </a:lnTo>
                <a:lnTo>
                  <a:pt x="291606" y="398768"/>
                </a:lnTo>
                <a:lnTo>
                  <a:pt x="275391" y="358357"/>
                </a:lnTo>
                <a:lnTo>
                  <a:pt x="252194" y="358357"/>
                </a:lnTo>
                <a:lnTo>
                  <a:pt x="229927" y="348379"/>
                </a:lnTo>
                <a:close/>
              </a:path>
              <a:path w="355600" h="496570">
                <a:moveTo>
                  <a:pt x="260600" y="321496"/>
                </a:moveTo>
                <a:lnTo>
                  <a:pt x="237395" y="321496"/>
                </a:lnTo>
                <a:lnTo>
                  <a:pt x="252080" y="358071"/>
                </a:lnTo>
                <a:lnTo>
                  <a:pt x="252194" y="358357"/>
                </a:lnTo>
                <a:lnTo>
                  <a:pt x="275391" y="358357"/>
                </a:lnTo>
                <a:lnTo>
                  <a:pt x="260675" y="321684"/>
                </a:lnTo>
                <a:lnTo>
                  <a:pt x="260600" y="321496"/>
                </a:lnTo>
                <a:close/>
              </a:path>
              <a:path w="355600" h="496570">
                <a:moveTo>
                  <a:pt x="170350" y="321684"/>
                </a:moveTo>
                <a:lnTo>
                  <a:pt x="117832" y="321684"/>
                </a:lnTo>
                <a:lnTo>
                  <a:pt x="151114" y="336622"/>
                </a:lnTo>
                <a:lnTo>
                  <a:pt x="103248" y="358071"/>
                </a:lnTo>
                <a:lnTo>
                  <a:pt x="155792" y="358071"/>
                </a:lnTo>
                <a:lnTo>
                  <a:pt x="177423" y="348379"/>
                </a:lnTo>
                <a:lnTo>
                  <a:pt x="229927" y="348379"/>
                </a:lnTo>
                <a:lnTo>
                  <a:pt x="203688" y="336622"/>
                </a:lnTo>
                <a:lnTo>
                  <a:pt x="229930" y="324846"/>
                </a:lnTo>
                <a:lnTo>
                  <a:pt x="177405" y="324846"/>
                </a:lnTo>
                <a:lnTo>
                  <a:pt x="170350" y="321684"/>
                </a:lnTo>
                <a:close/>
              </a:path>
              <a:path w="355600" h="496570">
                <a:moveTo>
                  <a:pt x="249777" y="275173"/>
                </a:moveTo>
                <a:lnTo>
                  <a:pt x="228105" y="275173"/>
                </a:lnTo>
                <a:lnTo>
                  <a:pt x="230980" y="300839"/>
                </a:lnTo>
                <a:lnTo>
                  <a:pt x="177405" y="324846"/>
                </a:lnTo>
                <a:lnTo>
                  <a:pt x="229930" y="324846"/>
                </a:lnTo>
                <a:lnTo>
                  <a:pt x="237395" y="321496"/>
                </a:lnTo>
                <a:lnTo>
                  <a:pt x="260600" y="321496"/>
                </a:lnTo>
                <a:lnTo>
                  <a:pt x="252796" y="302047"/>
                </a:lnTo>
                <a:lnTo>
                  <a:pt x="249777" y="275173"/>
                </a:lnTo>
                <a:close/>
              </a:path>
              <a:path w="355600" h="496570">
                <a:moveTo>
                  <a:pt x="140539" y="157105"/>
                </a:moveTo>
                <a:lnTo>
                  <a:pt x="118863" y="157105"/>
                </a:lnTo>
                <a:lnTo>
                  <a:pt x="113337" y="206175"/>
                </a:lnTo>
                <a:lnTo>
                  <a:pt x="2477" y="256407"/>
                </a:lnTo>
                <a:lnTo>
                  <a:pt x="4" y="260227"/>
                </a:lnTo>
                <a:lnTo>
                  <a:pt x="0" y="297199"/>
                </a:lnTo>
                <a:lnTo>
                  <a:pt x="4862" y="302047"/>
                </a:lnTo>
                <a:lnTo>
                  <a:pt x="16674" y="302047"/>
                </a:lnTo>
                <a:lnTo>
                  <a:pt x="21532" y="297199"/>
                </a:lnTo>
                <a:lnTo>
                  <a:pt x="21532" y="275173"/>
                </a:lnTo>
                <a:lnTo>
                  <a:pt x="355286" y="275173"/>
                </a:lnTo>
                <a:lnTo>
                  <a:pt x="355286" y="260227"/>
                </a:lnTo>
                <a:lnTo>
                  <a:pt x="352819" y="256407"/>
                </a:lnTo>
                <a:lnTo>
                  <a:pt x="346859" y="253706"/>
                </a:lnTo>
                <a:lnTo>
                  <a:pt x="60492" y="253706"/>
                </a:lnTo>
                <a:lnTo>
                  <a:pt x="110555" y="231023"/>
                </a:lnTo>
                <a:lnTo>
                  <a:pt x="132204" y="231023"/>
                </a:lnTo>
                <a:lnTo>
                  <a:pt x="133277" y="221506"/>
                </a:lnTo>
                <a:lnTo>
                  <a:pt x="275817" y="221506"/>
                </a:lnTo>
                <a:lnTo>
                  <a:pt x="241993" y="206175"/>
                </a:lnTo>
                <a:lnTo>
                  <a:pt x="241301" y="200039"/>
                </a:lnTo>
                <a:lnTo>
                  <a:pt x="135695" y="200039"/>
                </a:lnTo>
                <a:lnTo>
                  <a:pt x="140539" y="157105"/>
                </a:lnTo>
                <a:close/>
              </a:path>
              <a:path w="355600" h="496570">
                <a:moveTo>
                  <a:pt x="355286" y="275173"/>
                </a:moveTo>
                <a:lnTo>
                  <a:pt x="333753" y="275173"/>
                </a:lnTo>
                <a:lnTo>
                  <a:pt x="333753" y="297199"/>
                </a:lnTo>
                <a:lnTo>
                  <a:pt x="338616" y="302047"/>
                </a:lnTo>
                <a:lnTo>
                  <a:pt x="350428" y="302047"/>
                </a:lnTo>
                <a:lnTo>
                  <a:pt x="355286" y="297199"/>
                </a:lnTo>
                <a:lnTo>
                  <a:pt x="355286" y="275173"/>
                </a:lnTo>
                <a:close/>
              </a:path>
              <a:path w="355600" h="496570">
                <a:moveTo>
                  <a:pt x="132204" y="231023"/>
                </a:moveTo>
                <a:lnTo>
                  <a:pt x="110555" y="231023"/>
                </a:lnTo>
                <a:lnTo>
                  <a:pt x="107981" y="253706"/>
                </a:lnTo>
                <a:lnTo>
                  <a:pt x="129648" y="253706"/>
                </a:lnTo>
                <a:lnTo>
                  <a:pt x="132204" y="231023"/>
                </a:lnTo>
                <a:close/>
              </a:path>
              <a:path w="355600" h="496570">
                <a:moveTo>
                  <a:pt x="275817" y="221506"/>
                </a:moveTo>
                <a:lnTo>
                  <a:pt x="222053" y="221506"/>
                </a:lnTo>
                <a:lnTo>
                  <a:pt x="225683" y="253706"/>
                </a:lnTo>
                <a:lnTo>
                  <a:pt x="247350" y="253706"/>
                </a:lnTo>
                <a:lnTo>
                  <a:pt x="244793" y="231023"/>
                </a:lnTo>
                <a:lnTo>
                  <a:pt x="296814" y="231023"/>
                </a:lnTo>
                <a:lnTo>
                  <a:pt x="275817" y="221506"/>
                </a:lnTo>
                <a:close/>
              </a:path>
              <a:path w="355600" h="496570">
                <a:moveTo>
                  <a:pt x="296814" y="231023"/>
                </a:moveTo>
                <a:lnTo>
                  <a:pt x="244793" y="231023"/>
                </a:lnTo>
                <a:lnTo>
                  <a:pt x="294838" y="253706"/>
                </a:lnTo>
                <a:lnTo>
                  <a:pt x="346859" y="253706"/>
                </a:lnTo>
                <a:lnTo>
                  <a:pt x="296814" y="231023"/>
                </a:lnTo>
                <a:close/>
              </a:path>
              <a:path w="355600" h="496570">
                <a:moveTo>
                  <a:pt x="236458" y="157105"/>
                </a:moveTo>
                <a:lnTo>
                  <a:pt x="214786" y="157105"/>
                </a:lnTo>
                <a:lnTo>
                  <a:pt x="219631" y="200039"/>
                </a:lnTo>
                <a:lnTo>
                  <a:pt x="241301" y="200039"/>
                </a:lnTo>
                <a:lnTo>
                  <a:pt x="236458" y="157105"/>
                </a:lnTo>
                <a:close/>
              </a:path>
              <a:path w="355600" h="496570">
                <a:moveTo>
                  <a:pt x="176346" y="0"/>
                </a:moveTo>
                <a:lnTo>
                  <a:pt x="130110" y="61184"/>
                </a:lnTo>
                <a:lnTo>
                  <a:pt x="127311" y="81971"/>
                </a:lnTo>
                <a:lnTo>
                  <a:pt x="127288" y="82173"/>
                </a:lnTo>
                <a:lnTo>
                  <a:pt x="126394" y="82320"/>
                </a:lnTo>
                <a:lnTo>
                  <a:pt x="125552" y="82571"/>
                </a:lnTo>
                <a:lnTo>
                  <a:pt x="2467" y="138340"/>
                </a:lnTo>
                <a:lnTo>
                  <a:pt x="0" y="142159"/>
                </a:lnTo>
                <a:lnTo>
                  <a:pt x="0" y="179131"/>
                </a:lnTo>
                <a:lnTo>
                  <a:pt x="4822" y="183939"/>
                </a:lnTo>
                <a:lnTo>
                  <a:pt x="16714" y="183939"/>
                </a:lnTo>
                <a:lnTo>
                  <a:pt x="21532" y="179131"/>
                </a:lnTo>
                <a:lnTo>
                  <a:pt x="21532" y="157105"/>
                </a:lnTo>
                <a:lnTo>
                  <a:pt x="355286" y="157105"/>
                </a:lnTo>
                <a:lnTo>
                  <a:pt x="355286" y="142159"/>
                </a:lnTo>
                <a:lnTo>
                  <a:pt x="352819" y="138340"/>
                </a:lnTo>
                <a:lnTo>
                  <a:pt x="346857" y="135639"/>
                </a:lnTo>
                <a:lnTo>
                  <a:pt x="60492" y="135638"/>
                </a:lnTo>
                <a:lnTo>
                  <a:pt x="124552" y="106605"/>
                </a:lnTo>
                <a:lnTo>
                  <a:pt x="146223" y="106605"/>
                </a:lnTo>
                <a:lnTo>
                  <a:pt x="146582" y="103438"/>
                </a:lnTo>
                <a:lnTo>
                  <a:pt x="275789" y="103438"/>
                </a:lnTo>
                <a:lnTo>
                  <a:pt x="229733" y="82571"/>
                </a:lnTo>
                <a:lnTo>
                  <a:pt x="228877" y="82320"/>
                </a:lnTo>
                <a:lnTo>
                  <a:pt x="227997" y="82173"/>
                </a:lnTo>
                <a:lnTo>
                  <a:pt x="227975" y="81971"/>
                </a:lnTo>
                <a:lnTo>
                  <a:pt x="149000" y="81971"/>
                </a:lnTo>
                <a:lnTo>
                  <a:pt x="150377" y="69780"/>
                </a:lnTo>
                <a:lnTo>
                  <a:pt x="177643" y="30903"/>
                </a:lnTo>
                <a:lnTo>
                  <a:pt x="203922" y="30903"/>
                </a:lnTo>
                <a:lnTo>
                  <a:pt x="183057" y="1207"/>
                </a:lnTo>
                <a:lnTo>
                  <a:pt x="176346" y="0"/>
                </a:lnTo>
                <a:close/>
              </a:path>
              <a:path w="355600" h="496570">
                <a:moveTo>
                  <a:pt x="355286" y="157105"/>
                </a:moveTo>
                <a:lnTo>
                  <a:pt x="333753" y="157105"/>
                </a:lnTo>
                <a:lnTo>
                  <a:pt x="333753" y="179131"/>
                </a:lnTo>
                <a:lnTo>
                  <a:pt x="338576" y="183939"/>
                </a:lnTo>
                <a:lnTo>
                  <a:pt x="350468" y="183939"/>
                </a:lnTo>
                <a:lnTo>
                  <a:pt x="355286" y="179131"/>
                </a:lnTo>
                <a:lnTo>
                  <a:pt x="355286" y="157105"/>
                </a:lnTo>
                <a:close/>
              </a:path>
              <a:path w="355600" h="496570">
                <a:moveTo>
                  <a:pt x="146223" y="106605"/>
                </a:moveTo>
                <a:lnTo>
                  <a:pt x="124552" y="106605"/>
                </a:lnTo>
                <a:lnTo>
                  <a:pt x="121286" y="135638"/>
                </a:lnTo>
                <a:lnTo>
                  <a:pt x="142935" y="135638"/>
                </a:lnTo>
                <a:lnTo>
                  <a:pt x="146223" y="106605"/>
                </a:lnTo>
                <a:close/>
              </a:path>
              <a:path w="355600" h="496570">
                <a:moveTo>
                  <a:pt x="275789" y="103438"/>
                </a:moveTo>
                <a:lnTo>
                  <a:pt x="208748" y="103438"/>
                </a:lnTo>
                <a:lnTo>
                  <a:pt x="212377" y="135639"/>
                </a:lnTo>
                <a:lnTo>
                  <a:pt x="234044" y="135639"/>
                </a:lnTo>
                <a:lnTo>
                  <a:pt x="230770" y="106605"/>
                </a:lnTo>
                <a:lnTo>
                  <a:pt x="282777" y="106605"/>
                </a:lnTo>
                <a:lnTo>
                  <a:pt x="275789" y="103438"/>
                </a:lnTo>
                <a:close/>
              </a:path>
              <a:path w="355600" h="496570">
                <a:moveTo>
                  <a:pt x="282777" y="106605"/>
                </a:moveTo>
                <a:lnTo>
                  <a:pt x="230770" y="106605"/>
                </a:lnTo>
                <a:lnTo>
                  <a:pt x="294838" y="135639"/>
                </a:lnTo>
                <a:lnTo>
                  <a:pt x="346857" y="135639"/>
                </a:lnTo>
                <a:lnTo>
                  <a:pt x="282777" y="106605"/>
                </a:lnTo>
                <a:close/>
              </a:path>
              <a:path w="355600" h="496570">
                <a:moveTo>
                  <a:pt x="203922" y="30903"/>
                </a:moveTo>
                <a:lnTo>
                  <a:pt x="177643" y="30903"/>
                </a:lnTo>
                <a:lnTo>
                  <a:pt x="204931" y="69780"/>
                </a:lnTo>
                <a:lnTo>
                  <a:pt x="206326" y="81971"/>
                </a:lnTo>
                <a:lnTo>
                  <a:pt x="227975" y="81971"/>
                </a:lnTo>
                <a:lnTo>
                  <a:pt x="225822" y="62888"/>
                </a:lnTo>
                <a:lnTo>
                  <a:pt x="225180" y="61184"/>
                </a:lnTo>
                <a:lnTo>
                  <a:pt x="203922" y="30903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29F1CD4B-7096-6C29-FD8A-A723C285C878}"/>
              </a:ext>
            </a:extLst>
          </p:cNvPr>
          <p:cNvSpPr/>
          <p:nvPr/>
        </p:nvSpPr>
        <p:spPr>
          <a:xfrm>
            <a:off x="904378" y="5811832"/>
            <a:ext cx="452755" cy="21590"/>
          </a:xfrm>
          <a:custGeom>
            <a:avLst/>
            <a:gdLst/>
            <a:ahLst/>
            <a:cxnLst/>
            <a:rect l="l" t="t" r="r" b="b"/>
            <a:pathLst>
              <a:path w="452755" h="21589">
                <a:moveTo>
                  <a:pt x="452182" y="0"/>
                </a:moveTo>
                <a:lnTo>
                  <a:pt x="0" y="0"/>
                </a:lnTo>
                <a:lnTo>
                  <a:pt x="0" y="21529"/>
                </a:lnTo>
                <a:lnTo>
                  <a:pt x="452182" y="21529"/>
                </a:lnTo>
                <a:lnTo>
                  <a:pt x="452182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5891A96C-3894-18C9-D683-5C9775D84E1F}"/>
              </a:ext>
            </a:extLst>
          </p:cNvPr>
          <p:cNvSpPr/>
          <p:nvPr/>
        </p:nvSpPr>
        <p:spPr>
          <a:xfrm>
            <a:off x="909180" y="5534381"/>
            <a:ext cx="439420" cy="143510"/>
          </a:xfrm>
          <a:custGeom>
            <a:avLst/>
            <a:gdLst/>
            <a:ahLst/>
            <a:cxnLst/>
            <a:rect l="l" t="t" r="r" b="b"/>
            <a:pathLst>
              <a:path w="439419" h="143510">
                <a:moveTo>
                  <a:pt x="99584" y="376"/>
                </a:moveTo>
                <a:lnTo>
                  <a:pt x="96040" y="0"/>
                </a:lnTo>
                <a:lnTo>
                  <a:pt x="73969" y="4633"/>
                </a:lnTo>
                <a:lnTo>
                  <a:pt x="70197" y="7768"/>
                </a:lnTo>
                <a:lnTo>
                  <a:pt x="70430" y="10370"/>
                </a:lnTo>
                <a:lnTo>
                  <a:pt x="162477" y="86984"/>
                </a:lnTo>
                <a:lnTo>
                  <a:pt x="73817" y="105589"/>
                </a:lnTo>
                <a:lnTo>
                  <a:pt x="24229" y="63131"/>
                </a:lnTo>
                <a:lnTo>
                  <a:pt x="0" y="69693"/>
                </a:lnTo>
                <a:lnTo>
                  <a:pt x="38454" y="135175"/>
                </a:lnTo>
                <a:lnTo>
                  <a:pt x="43281" y="138189"/>
                </a:lnTo>
                <a:lnTo>
                  <a:pt x="48646" y="138610"/>
                </a:lnTo>
                <a:lnTo>
                  <a:pt x="89939" y="141813"/>
                </a:lnTo>
                <a:lnTo>
                  <a:pt x="116218" y="142904"/>
                </a:lnTo>
                <a:lnTo>
                  <a:pt x="142476" y="142130"/>
                </a:lnTo>
                <a:lnTo>
                  <a:pt x="194529" y="135013"/>
                </a:lnTo>
                <a:lnTo>
                  <a:pt x="409408" y="89596"/>
                </a:lnTo>
                <a:lnTo>
                  <a:pt x="439250" y="62629"/>
                </a:lnTo>
                <a:lnTo>
                  <a:pt x="430565" y="53867"/>
                </a:lnTo>
                <a:lnTo>
                  <a:pt x="412742" y="46630"/>
                </a:lnTo>
                <a:lnTo>
                  <a:pt x="392377" y="42296"/>
                </a:lnTo>
                <a:lnTo>
                  <a:pt x="376066" y="42238"/>
                </a:lnTo>
                <a:lnTo>
                  <a:pt x="251133" y="68424"/>
                </a:lnTo>
                <a:lnTo>
                  <a:pt x="99584" y="376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5">
            <a:extLst>
              <a:ext uri="{FF2B5EF4-FFF2-40B4-BE49-F238E27FC236}">
                <a16:creationId xmlns:a16="http://schemas.microsoft.com/office/drawing/2014/main" id="{D7E70EA0-C17F-7B5A-95C9-8812943BADE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7644" y="2922639"/>
            <a:ext cx="499544" cy="467970"/>
          </a:xfrm>
          <a:prstGeom prst="rect">
            <a:avLst/>
          </a:prstGeom>
        </p:spPr>
      </p:pic>
      <p:sp>
        <p:nvSpPr>
          <p:cNvPr id="28" name="object 16">
            <a:extLst>
              <a:ext uri="{FF2B5EF4-FFF2-40B4-BE49-F238E27FC236}">
                <a16:creationId xmlns:a16="http://schemas.microsoft.com/office/drawing/2014/main" id="{DD2947FA-C624-FCE4-3F86-B00588E0F97C}"/>
              </a:ext>
            </a:extLst>
          </p:cNvPr>
          <p:cNvSpPr txBox="1"/>
          <p:nvPr/>
        </p:nvSpPr>
        <p:spPr>
          <a:xfrm>
            <a:off x="7304183" y="4975602"/>
            <a:ext cx="3832276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Vein</a:t>
            </a:r>
            <a:r>
              <a:rPr sz="1200" spc="495" dirty="0">
                <a:solidFill>
                  <a:srgbClr val="2D3092"/>
                </a:solidFill>
                <a:latin typeface="Century Gothic"/>
                <a:cs typeface="Century Gothic"/>
              </a:rPr>
              <a:t> 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facing</a:t>
            </a:r>
            <a:r>
              <a:rPr sz="1200" spc="220" dirty="0">
                <a:solidFill>
                  <a:srgbClr val="2D3092"/>
                </a:solidFill>
                <a:latin typeface="Century Gothic"/>
                <a:cs typeface="Century Gothic"/>
              </a:rPr>
              <a:t>   </a:t>
            </a:r>
            <a:r>
              <a:rPr sz="1200" spc="-10" dirty="0">
                <a:solidFill>
                  <a:srgbClr val="2D3092"/>
                </a:solidFill>
                <a:latin typeface="Century Gothic"/>
                <a:cs typeface="Century Gothic"/>
              </a:rPr>
              <a:t>east-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southeast,</a:t>
            </a:r>
            <a:r>
              <a:rPr sz="1200" spc="220" dirty="0">
                <a:solidFill>
                  <a:srgbClr val="2D3092"/>
                </a:solidFill>
                <a:latin typeface="Century Gothic"/>
                <a:cs typeface="Century Gothic"/>
              </a:rPr>
              <a:t>  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showing</a:t>
            </a:r>
            <a:r>
              <a:rPr sz="1200" spc="495" dirty="0">
                <a:solidFill>
                  <a:srgbClr val="2D3092"/>
                </a:solidFill>
                <a:latin typeface="Century Gothic"/>
                <a:cs typeface="Century Gothic"/>
              </a:rPr>
              <a:t>  </a:t>
            </a:r>
            <a:r>
              <a:rPr sz="1200" spc="-10" dirty="0">
                <a:solidFill>
                  <a:srgbClr val="2D3092"/>
                </a:solidFill>
                <a:latin typeface="Century Gothic"/>
                <a:cs typeface="Century Gothic"/>
              </a:rPr>
              <a:t>clayey-looking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Huancané</a:t>
            </a:r>
            <a:r>
              <a:rPr sz="1200" spc="49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conglomerates</a:t>
            </a:r>
            <a:r>
              <a:rPr sz="1200" spc="90" dirty="0">
                <a:solidFill>
                  <a:srgbClr val="2D3092"/>
                </a:solidFill>
                <a:latin typeface="Century Gothic"/>
                <a:cs typeface="Century Gothic"/>
              </a:rPr>
              <a:t> 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forming</a:t>
            </a:r>
            <a:r>
              <a:rPr sz="1200" spc="85" dirty="0">
                <a:solidFill>
                  <a:srgbClr val="2D3092"/>
                </a:solidFill>
                <a:latin typeface="Century Gothic"/>
                <a:cs typeface="Century Gothic"/>
              </a:rPr>
              <a:t> 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walls</a:t>
            </a:r>
            <a:r>
              <a:rPr sz="1200" spc="90" dirty="0">
                <a:solidFill>
                  <a:srgbClr val="2D3092"/>
                </a:solidFill>
                <a:latin typeface="Century Gothic"/>
                <a:cs typeface="Century Gothic"/>
              </a:rPr>
              <a:t> 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to</a:t>
            </a:r>
            <a:r>
              <a:rPr sz="1200" spc="85" dirty="0">
                <a:solidFill>
                  <a:srgbClr val="2D3092"/>
                </a:solidFill>
                <a:latin typeface="Century Gothic"/>
                <a:cs typeface="Century Gothic"/>
              </a:rPr>
              <a:t> 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darker,</a:t>
            </a:r>
            <a:r>
              <a:rPr sz="1200" spc="85" dirty="0">
                <a:solidFill>
                  <a:srgbClr val="2D3092"/>
                </a:solidFill>
                <a:latin typeface="Century Gothic"/>
                <a:cs typeface="Century Gothic"/>
              </a:rPr>
              <a:t>  </a:t>
            </a:r>
            <a:r>
              <a:rPr sz="1200" spc="-20" dirty="0">
                <a:solidFill>
                  <a:srgbClr val="2D3092"/>
                </a:solidFill>
                <a:latin typeface="Century Gothic"/>
                <a:cs typeface="Century Gothic"/>
              </a:rPr>
              <a:t>well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defined</a:t>
            </a:r>
            <a:r>
              <a:rPr sz="12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2D3092"/>
                </a:solidFill>
                <a:latin typeface="Century Gothic"/>
                <a:cs typeface="Century Gothic"/>
              </a:rPr>
              <a:t>mineralized</a:t>
            </a:r>
            <a:r>
              <a:rPr sz="1200" spc="-5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2D3092"/>
                </a:solidFill>
                <a:latin typeface="Century Gothic"/>
                <a:cs typeface="Century Gothic"/>
              </a:rPr>
              <a:t>structure</a:t>
            </a:r>
            <a:endParaRPr sz="1200" dirty="0">
              <a:latin typeface="Century Gothic"/>
              <a:cs typeface="Century Gothic"/>
            </a:endParaRPr>
          </a:p>
        </p:txBody>
      </p:sp>
      <p:grpSp>
        <p:nvGrpSpPr>
          <p:cNvPr id="29" name="object 13">
            <a:extLst>
              <a:ext uri="{FF2B5EF4-FFF2-40B4-BE49-F238E27FC236}">
                <a16:creationId xmlns:a16="http://schemas.microsoft.com/office/drawing/2014/main" id="{E94908EA-3DEA-8BFC-960D-8BA2CAA37834}"/>
              </a:ext>
            </a:extLst>
          </p:cNvPr>
          <p:cNvGrpSpPr/>
          <p:nvPr/>
        </p:nvGrpSpPr>
        <p:grpSpPr>
          <a:xfrm>
            <a:off x="7239087" y="1371600"/>
            <a:ext cx="4031026" cy="3675414"/>
            <a:chOff x="7022592" y="1245082"/>
            <a:chExt cx="5012690" cy="4354195"/>
          </a:xfrm>
        </p:grpSpPr>
        <p:pic>
          <p:nvPicPr>
            <p:cNvPr id="30" name="object 14">
              <a:extLst>
                <a:ext uri="{FF2B5EF4-FFF2-40B4-BE49-F238E27FC236}">
                  <a16:creationId xmlns:a16="http://schemas.microsoft.com/office/drawing/2014/main" id="{82C8EF85-E311-6BCC-AB05-F3AF88330FA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2592" y="1245082"/>
              <a:ext cx="5012436" cy="4354068"/>
            </a:xfrm>
            <a:prstGeom prst="rect">
              <a:avLst/>
            </a:prstGeom>
          </p:spPr>
        </p:pic>
        <p:pic>
          <p:nvPicPr>
            <p:cNvPr id="31" name="object 15">
              <a:extLst>
                <a:ext uri="{FF2B5EF4-FFF2-40B4-BE49-F238E27FC236}">
                  <a16:creationId xmlns:a16="http://schemas.microsoft.com/office/drawing/2014/main" id="{2F2A65FC-3E42-5115-A916-CADA33635C3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14616" y="1437132"/>
              <a:ext cx="4642104" cy="3983736"/>
            </a:xfrm>
            <a:prstGeom prst="rect">
              <a:avLst/>
            </a:prstGeom>
          </p:spPr>
        </p:pic>
      </p:grpSp>
      <p:sp>
        <p:nvSpPr>
          <p:cNvPr id="10" name="object 2">
            <a:extLst>
              <a:ext uri="{FF2B5EF4-FFF2-40B4-BE49-F238E27FC236}">
                <a16:creationId xmlns:a16="http://schemas.microsoft.com/office/drawing/2014/main" id="{A4E0EA40-7DB1-1AAF-7757-D39935C1B2B3}"/>
              </a:ext>
            </a:extLst>
          </p:cNvPr>
          <p:cNvSpPr/>
          <p:nvPr/>
        </p:nvSpPr>
        <p:spPr>
          <a:xfrm flipH="1">
            <a:off x="11114080" y="1527207"/>
            <a:ext cx="101763" cy="3367474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F6C1F1D-7163-930B-962E-F887809050F9}"/>
              </a:ext>
            </a:extLst>
          </p:cNvPr>
          <p:cNvSpPr/>
          <p:nvPr/>
        </p:nvSpPr>
        <p:spPr>
          <a:xfrm flipH="1">
            <a:off x="7304182" y="1533711"/>
            <a:ext cx="105880" cy="3367474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01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6445" y="1174369"/>
            <a:ext cx="4953000" cy="3440936"/>
          </a:xfrm>
          <a:custGeom>
            <a:avLst/>
            <a:gdLst/>
            <a:ahLst/>
            <a:cxnLst/>
            <a:rect l="l" t="t" r="r" b="b"/>
            <a:pathLst>
              <a:path w="4953000" h="3547745">
                <a:moveTo>
                  <a:pt x="0" y="3547236"/>
                </a:moveTo>
                <a:lnTo>
                  <a:pt x="4953000" y="3547236"/>
                </a:lnTo>
                <a:lnTo>
                  <a:pt x="4953000" y="0"/>
                </a:lnTo>
                <a:lnTo>
                  <a:pt x="0" y="0"/>
                </a:lnTo>
                <a:lnTo>
                  <a:pt x="0" y="3547236"/>
                </a:lnTo>
                <a:close/>
              </a:path>
            </a:pathLst>
          </a:custGeom>
          <a:solidFill>
            <a:srgbClr val="334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2640" y="1174369"/>
            <a:ext cx="45719" cy="3440936"/>
          </a:xfrm>
          <a:custGeom>
            <a:avLst/>
            <a:gdLst/>
            <a:ahLst/>
            <a:cxnLst/>
            <a:rect l="l" t="t" r="r" b="b"/>
            <a:pathLst>
              <a:path h="3547745">
                <a:moveTo>
                  <a:pt x="0" y="0"/>
                </a:moveTo>
                <a:lnTo>
                  <a:pt x="0" y="3547237"/>
                </a:lnTo>
              </a:path>
            </a:pathLst>
          </a:custGeom>
          <a:ln w="83566">
            <a:solidFill>
              <a:srgbClr val="C69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5505" y="1396250"/>
            <a:ext cx="4567807" cy="3116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9185" y="389634"/>
            <a:ext cx="8059015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100" spc="-30" dirty="0">
                <a:solidFill>
                  <a:srgbClr val="33479F"/>
                </a:solidFill>
              </a:rPr>
              <a:t>ROBUST </a:t>
            </a:r>
            <a:r>
              <a:rPr sz="3100" spc="-30" dirty="0">
                <a:solidFill>
                  <a:srgbClr val="33479F"/>
                </a:solidFill>
              </a:rPr>
              <a:t>HISTORICAL </a:t>
            </a:r>
            <a:r>
              <a:rPr sz="3100" spc="-15" dirty="0">
                <a:solidFill>
                  <a:srgbClr val="33479F"/>
                </a:solidFill>
              </a:rPr>
              <a:t>SILVER</a:t>
            </a:r>
            <a:r>
              <a:rPr sz="3100" spc="-300" dirty="0">
                <a:solidFill>
                  <a:srgbClr val="33479F"/>
                </a:solidFill>
              </a:rPr>
              <a:t> </a:t>
            </a:r>
            <a:r>
              <a:rPr lang="en-US" sz="3100" spc="-300" dirty="0">
                <a:solidFill>
                  <a:srgbClr val="33479F"/>
                </a:solidFill>
              </a:rPr>
              <a:t> </a:t>
            </a:r>
            <a:r>
              <a:rPr sz="3100" spc="-30" dirty="0">
                <a:solidFill>
                  <a:srgbClr val="33479F"/>
                </a:solidFill>
              </a:rPr>
              <a:t>RESOURCE</a:t>
            </a:r>
            <a:endParaRPr sz="3100" dirty="0"/>
          </a:p>
        </p:txBody>
      </p:sp>
      <p:sp>
        <p:nvSpPr>
          <p:cNvPr id="6" name="object 6"/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1387" y="5229363"/>
            <a:ext cx="11621770" cy="13163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40665" marR="5080" indent="-228600" algn="just">
              <a:lnSpc>
                <a:spcPct val="101000"/>
              </a:lnSpc>
              <a:spcBef>
                <a:spcPts val="85"/>
              </a:spcBef>
            </a:pPr>
            <a:r>
              <a:rPr lang="en-US"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      T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his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historical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resource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estimate was stated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as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an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Inferred Mineral Resource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in a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fully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compliant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NI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43-101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technical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report filed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on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SEDAR+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on </a:t>
            </a:r>
            <a:r>
              <a:rPr sz="1200" b="1" i="1" spc="-20" dirty="0">
                <a:solidFill>
                  <a:srgbClr val="0070C0"/>
                </a:solidFill>
                <a:latin typeface="Times New Roman"/>
                <a:cs typeface="Times New Roman"/>
              </a:rPr>
              <a:t>29-July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2011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by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Caracara Silver  Inc. </a:t>
            </a:r>
            <a:r>
              <a:rPr sz="1200" b="1" i="1" spc="-40" dirty="0">
                <a:solidFill>
                  <a:srgbClr val="0070C0"/>
                </a:solidFill>
                <a:latin typeface="Times New Roman"/>
                <a:cs typeface="Times New Roman"/>
              </a:rPr>
              <a:t>(Vachon,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2011). </a:t>
            </a:r>
            <a:r>
              <a:rPr sz="1200" b="1" i="1" spc="-25" dirty="0">
                <a:solidFill>
                  <a:srgbClr val="0070C0"/>
                </a:solidFill>
                <a:latin typeface="Times New Roman"/>
                <a:cs typeface="Times New Roman"/>
              </a:rPr>
              <a:t>Verification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of this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historical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resource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would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require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additional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drilling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to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confirm historical </a:t>
            </a:r>
            <a:r>
              <a:rPr sz="1200" b="1" i="1" spc="-20" dirty="0">
                <a:solidFill>
                  <a:srgbClr val="0070C0"/>
                </a:solidFill>
                <a:latin typeface="Times New Roman"/>
                <a:cs typeface="Times New Roman"/>
              </a:rPr>
              <a:t>intersections.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The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historical estimate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was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based on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24 out of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64 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available diamond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drill holes (DDH)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when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the </a:t>
            </a:r>
            <a:r>
              <a:rPr sz="1200" b="1" i="1" spc="-30" dirty="0">
                <a:solidFill>
                  <a:srgbClr val="0070C0"/>
                </a:solidFill>
                <a:latin typeface="Times New Roman"/>
                <a:cs typeface="Times New Roman"/>
              </a:rPr>
              <a:t>2011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technical report was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prepared.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Data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from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fifteen </a:t>
            </a:r>
            <a:r>
              <a:rPr sz="1200" b="1" i="1" spc="-20" dirty="0">
                <a:solidFill>
                  <a:srgbClr val="0070C0"/>
                </a:solidFill>
                <a:latin typeface="Times New Roman"/>
                <a:cs typeface="Times New Roman"/>
              </a:rPr>
              <a:t>(15)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DDHs drilled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in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2013 not included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in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the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2011 resource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calculation are 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now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available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in </a:t>
            </a:r>
            <a:r>
              <a:rPr sz="1200" b="1" i="1" spc="-25" dirty="0">
                <a:solidFill>
                  <a:srgbClr val="0070C0"/>
                </a:solidFill>
                <a:latin typeface="Times New Roman"/>
                <a:cs typeface="Times New Roman"/>
              </a:rPr>
              <a:t>Caracara’s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historical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drilling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database. Key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parameters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in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the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historical resource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calculation: minimum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true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thickness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=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1.2m;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dip of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structure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=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60o; specific  gravity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= 2.75g/cc;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radius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of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influence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= half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distance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to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nearest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neighbor;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high-grade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samples not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cut.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The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Caracara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2011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historical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resource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estimate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cannot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be relied on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due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to the 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destruction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of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historical drill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core, loss of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corresponding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sampled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material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(pulps and rejects) and lack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of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sufficient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work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by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a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Qualified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Person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to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assess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the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validity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of the </a:t>
            </a:r>
            <a:r>
              <a:rPr sz="12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historical 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estimate. The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historical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estimate may be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validated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by completing a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series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of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replicate holes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in a </a:t>
            </a:r>
            <a:r>
              <a:rPr sz="12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future </a:t>
            </a:r>
            <a:r>
              <a:rPr sz="1200" b="1" i="1" dirty="0">
                <a:solidFill>
                  <a:srgbClr val="0070C0"/>
                </a:solidFill>
                <a:latin typeface="Times New Roman"/>
                <a:cs typeface="Times New Roman"/>
              </a:rPr>
              <a:t>drill program on the</a:t>
            </a:r>
            <a:r>
              <a:rPr sz="1200" b="1" i="1" spc="-12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property.</a:t>
            </a:r>
            <a:endParaRPr sz="12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7555865" y="4662930"/>
            <a:ext cx="39909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Times New Roman"/>
                <a:cs typeface="Times New Roman"/>
              </a:rPr>
              <a:t>Surupana</a:t>
            </a:r>
            <a:r>
              <a:rPr sz="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workings</a:t>
            </a:r>
            <a:r>
              <a:rPr sz="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imes New Roman"/>
                <a:cs typeface="Times New Roman"/>
              </a:rPr>
              <a:t>immediately</a:t>
            </a:r>
            <a:r>
              <a:rPr sz="8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west</a:t>
            </a:r>
            <a:r>
              <a:rPr sz="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800" dirty="0">
                <a:solidFill>
                  <a:srgbClr val="FFFFFF"/>
                </a:solidFill>
                <a:latin typeface="Times New Roman"/>
                <a:cs typeface="Times New Roman"/>
              </a:rPr>
              <a:t>Río</a:t>
            </a:r>
            <a:r>
              <a:rPr sz="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Cullco.</a:t>
            </a:r>
            <a:r>
              <a:rPr sz="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Times New Roman"/>
                <a:cs typeface="Times New Roman"/>
              </a:rPr>
              <a:t>Note</a:t>
            </a:r>
            <a:r>
              <a:rPr sz="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FFFFFF"/>
                </a:solidFill>
                <a:latin typeface="Times New Roman"/>
                <a:cs typeface="Times New Roman"/>
              </a:rPr>
              <a:t>dumps</a:t>
            </a:r>
            <a:r>
              <a:rPr sz="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whose</a:t>
            </a:r>
            <a:r>
              <a:rPr sz="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FFFFFF"/>
                </a:solidFill>
                <a:latin typeface="Times New Roman"/>
                <a:cs typeface="Times New Roman"/>
              </a:rPr>
              <a:t>upper</a:t>
            </a:r>
            <a:r>
              <a:rPr sz="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surfaces</a:t>
            </a:r>
            <a:r>
              <a:rPr sz="8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Times New Roman"/>
                <a:cs typeface="Times New Roman"/>
              </a:rPr>
              <a:t>correspondto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8688" y="1545521"/>
            <a:ext cx="6131260" cy="3191386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50800">
              <a:lnSpc>
                <a:spcPts val="1820"/>
              </a:lnSpc>
              <a:spcBef>
                <a:spcPts val="95"/>
              </a:spcBef>
              <a:tabLst>
                <a:tab pos="278765" algn="l"/>
              </a:tabLst>
            </a:pPr>
            <a:r>
              <a:rPr lang="en-US" sz="1400" spc="-15" baseline="2645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spc="-15" baseline="26455" dirty="0">
                <a:solidFill>
                  <a:srgbClr val="2D3092"/>
                </a:solidFill>
                <a:latin typeface="Century Gothic"/>
                <a:cs typeface="Century Gothic"/>
              </a:rPr>
              <a:t>1 </a:t>
            </a:r>
            <a:r>
              <a:rPr lang="en-US" sz="1400" b="1" spc="-10" dirty="0">
                <a:solidFill>
                  <a:srgbClr val="2D3092"/>
                </a:solidFill>
                <a:latin typeface="Century Gothic"/>
                <a:cs typeface="Century Gothic"/>
              </a:rPr>
              <a:t>Historical Resource </a:t>
            </a:r>
            <a:r>
              <a:rPr lang="en-US" sz="1400" spc="-10" dirty="0">
                <a:solidFill>
                  <a:srgbClr val="2D3092"/>
                </a:solidFill>
                <a:latin typeface="Century Gothic"/>
                <a:cs typeface="Century Gothic"/>
              </a:rPr>
              <a:t>is calculated as</a:t>
            </a:r>
            <a:endParaRPr lang="en-US" sz="1400" dirty="0">
              <a:latin typeface="Century Gothic"/>
              <a:cs typeface="Century Gothic"/>
            </a:endParaRPr>
          </a:p>
          <a:p>
            <a:pPr marL="279400">
              <a:lnSpc>
                <a:spcPts val="1820"/>
              </a:lnSpc>
            </a:pP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in</a:t>
            </a:r>
            <a:r>
              <a:rPr lang="en-US" sz="14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4.6</a:t>
            </a:r>
            <a:r>
              <a:rPr lang="en-US" sz="14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m</a:t>
            </a:r>
            <a:r>
              <a:rPr lang="en-US" sz="14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 err="1">
                <a:solidFill>
                  <a:srgbClr val="2D3092"/>
                </a:solidFill>
                <a:latin typeface="Century Gothic"/>
                <a:cs typeface="Century Gothic"/>
              </a:rPr>
              <a:t>tonnes</a:t>
            </a:r>
            <a:r>
              <a:rPr lang="en-US" sz="1400" spc="-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(90.88</a:t>
            </a:r>
            <a:r>
              <a:rPr lang="en-US" sz="1400" spc="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g/t</a:t>
            </a:r>
            <a:r>
              <a:rPr lang="en-US" sz="14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Ag,</a:t>
            </a:r>
            <a:r>
              <a:rPr lang="en-US" sz="1400" spc="-5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1.69%</a:t>
            </a:r>
            <a:r>
              <a:rPr lang="en-US" sz="14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Zn,</a:t>
            </a:r>
            <a:r>
              <a:rPr lang="en-US" sz="1400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1.66%</a:t>
            </a:r>
            <a:r>
              <a:rPr lang="en-US" sz="14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25" dirty="0">
                <a:solidFill>
                  <a:srgbClr val="2D3092"/>
                </a:solidFill>
                <a:latin typeface="Century Gothic"/>
                <a:cs typeface="Century Gothic"/>
              </a:rPr>
              <a:t>Pb)</a:t>
            </a:r>
            <a:endParaRPr lang="en-US" sz="1400" dirty="0">
              <a:latin typeface="Century Gothic"/>
              <a:cs typeface="Century Gothic"/>
            </a:endParaRPr>
          </a:p>
          <a:p>
            <a:pPr marL="50800" marR="35560">
              <a:lnSpc>
                <a:spcPts val="1730"/>
              </a:lnSpc>
              <a:tabLst>
                <a:tab pos="279400" algn="l"/>
              </a:tabLst>
            </a:pPr>
            <a:endParaRPr lang="en-US" sz="1400" b="1" dirty="0">
              <a:solidFill>
                <a:srgbClr val="2D3092"/>
              </a:solidFill>
              <a:latin typeface="Century Gothic"/>
              <a:cs typeface="Century Gothic"/>
            </a:endParaRPr>
          </a:p>
          <a:p>
            <a:pPr marL="279400" marR="35560" indent="-228600">
              <a:lnSpc>
                <a:spcPts val="1730"/>
              </a:lnSpc>
              <a:buFont typeface="Arial"/>
              <a:buChar char="•"/>
              <a:tabLst>
                <a:tab pos="279400" algn="l"/>
              </a:tabLst>
            </a:pPr>
            <a:r>
              <a:rPr lang="en-US" sz="1400" b="1" spc="-65" dirty="0">
                <a:solidFill>
                  <a:srgbClr val="2D3092"/>
                </a:solidFill>
                <a:latin typeface="Century Gothic"/>
                <a:cs typeface="Century Gothic"/>
              </a:rPr>
              <a:t>The Historical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resource</a:t>
            </a:r>
            <a:r>
              <a:rPr lang="en-US" sz="1400" b="1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envelope</a:t>
            </a:r>
            <a:r>
              <a:rPr lang="en-US" sz="1400" b="1" spc="-1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only</a:t>
            </a:r>
            <a:r>
              <a:rPr lang="en-US" sz="1400" spc="-6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includes</a:t>
            </a:r>
            <a:r>
              <a:rPr lang="en-US" sz="1400" spc="-35" dirty="0">
                <a:solidFill>
                  <a:srgbClr val="2D3092"/>
                </a:solidFill>
                <a:latin typeface="Century Gothic"/>
                <a:cs typeface="Century Gothic"/>
              </a:rPr>
              <a:t> 64</a:t>
            </a:r>
            <a:r>
              <a:rPr lang="en-US" sz="1400" b="1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holes</a:t>
            </a:r>
            <a:r>
              <a:rPr lang="en-US" sz="1400" b="1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(out</a:t>
            </a:r>
            <a:r>
              <a:rPr lang="en-US" sz="14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25" dirty="0">
                <a:solidFill>
                  <a:srgbClr val="2D3092"/>
                </a:solidFill>
                <a:latin typeface="Century Gothic"/>
                <a:cs typeface="Century Gothic"/>
              </a:rPr>
              <a:t>of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82)</a:t>
            </a:r>
            <a:r>
              <a:rPr lang="en-US" sz="1400" spc="-7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 err="1">
                <a:solidFill>
                  <a:srgbClr val="2D3092"/>
                </a:solidFill>
                <a:latin typeface="Century Gothic"/>
                <a:cs typeface="Century Gothic"/>
              </a:rPr>
              <a:t>totalling</a:t>
            </a:r>
            <a:r>
              <a:rPr lang="en-US" sz="14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8,057</a:t>
            </a:r>
            <a:r>
              <a:rPr lang="en-US" sz="1400" b="1" spc="-1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meters</a:t>
            </a:r>
            <a:r>
              <a:rPr lang="en-US" sz="1400" b="1" spc="-5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(out</a:t>
            </a:r>
            <a:r>
              <a:rPr lang="en-US" sz="1400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of</a:t>
            </a:r>
            <a:r>
              <a:rPr lang="en-US" sz="1400" spc="-6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10,300m)</a:t>
            </a:r>
            <a:r>
              <a:rPr lang="en-US" sz="1400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drilled</a:t>
            </a:r>
            <a:r>
              <a:rPr lang="en-US" sz="1400" b="1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along</a:t>
            </a:r>
            <a:r>
              <a:rPr lang="en-US" sz="1400" b="1" spc="-25" dirty="0">
                <a:solidFill>
                  <a:srgbClr val="2D3092"/>
                </a:solidFill>
                <a:latin typeface="Century Gothic"/>
                <a:cs typeface="Century Gothic"/>
              </a:rPr>
              <a:t> 1.5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km</a:t>
            </a:r>
            <a:r>
              <a:rPr lang="en-US" sz="1400" b="1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length</a:t>
            </a:r>
            <a:r>
              <a:rPr lang="en-US" sz="1400" b="1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from</a:t>
            </a:r>
            <a:r>
              <a:rPr lang="en-US" sz="14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2006</a:t>
            </a:r>
            <a:r>
              <a:rPr lang="en-US" sz="1400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to</a:t>
            </a:r>
            <a:r>
              <a:rPr lang="en-US" sz="14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20" dirty="0">
                <a:solidFill>
                  <a:srgbClr val="2D3092"/>
                </a:solidFill>
                <a:latin typeface="Century Gothic"/>
                <a:cs typeface="Century Gothic"/>
              </a:rPr>
              <a:t>2013</a:t>
            </a:r>
            <a:endParaRPr lang="en-US"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400" dirty="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1730"/>
              </a:lnSpc>
              <a:spcBef>
                <a:spcPts val="31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Veta</a:t>
            </a:r>
            <a:r>
              <a:rPr lang="en-US" sz="14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La</a:t>
            </a:r>
            <a:r>
              <a:rPr lang="en-US" sz="1400" spc="-6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Princesa</a:t>
            </a:r>
            <a:r>
              <a:rPr lang="en-US" sz="14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represents</a:t>
            </a:r>
            <a:r>
              <a:rPr lang="en-US" sz="1400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a</a:t>
            </a:r>
            <a:r>
              <a:rPr lang="en-US" sz="1400" spc="-7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spc="-10" dirty="0">
                <a:solidFill>
                  <a:srgbClr val="2D3092"/>
                </a:solidFill>
                <a:latin typeface="Century Gothic"/>
                <a:cs typeface="Century Gothic"/>
              </a:rPr>
              <a:t>diatreme-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emplaced</a:t>
            </a:r>
            <a:r>
              <a:rPr lang="en-US" sz="1400" b="1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breccia</a:t>
            </a:r>
            <a:r>
              <a:rPr lang="en-US" sz="1400" b="1" spc="-5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vein and CRD</a:t>
            </a:r>
            <a:r>
              <a:rPr lang="en-US" sz="1400" b="1" spc="-5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system</a:t>
            </a:r>
            <a:r>
              <a:rPr lang="en-US" sz="1400" b="1" spc="-8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20" dirty="0">
                <a:solidFill>
                  <a:srgbClr val="2D3092"/>
                </a:solidFill>
                <a:latin typeface="Century Gothic"/>
                <a:cs typeface="Century Gothic"/>
              </a:rPr>
              <a:t>over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almost</a:t>
            </a:r>
            <a:r>
              <a:rPr lang="en-US" sz="1400" spc="-5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200</a:t>
            </a:r>
            <a:r>
              <a:rPr lang="en-US" sz="1400" b="1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m</a:t>
            </a:r>
            <a:r>
              <a:rPr lang="en-US" sz="1400" b="1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vertically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,</a:t>
            </a:r>
            <a:r>
              <a:rPr lang="en-US" sz="14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drilled to</a:t>
            </a:r>
            <a:r>
              <a:rPr lang="en-US" sz="14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spc="-40" dirty="0">
                <a:solidFill>
                  <a:srgbClr val="2D3092"/>
                </a:solidFill>
                <a:latin typeface="Century Gothic"/>
                <a:cs typeface="Century Gothic"/>
              </a:rPr>
              <a:t>300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m</a:t>
            </a:r>
            <a:r>
              <a:rPr lang="en-US" sz="1400" b="1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depth</a:t>
            </a:r>
            <a:r>
              <a:rPr lang="en-US" sz="1400" b="1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and</a:t>
            </a:r>
            <a:r>
              <a:rPr lang="en-US" sz="1400" spc="-5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10" dirty="0">
                <a:solidFill>
                  <a:srgbClr val="2D3092"/>
                </a:solidFill>
                <a:latin typeface="Century Gothic"/>
                <a:cs typeface="Century Gothic"/>
              </a:rPr>
              <a:t>traced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for almost</a:t>
            </a:r>
            <a:r>
              <a:rPr lang="en-US" sz="1400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2.2</a:t>
            </a:r>
            <a:r>
              <a:rPr lang="en-US" sz="1400" b="1" spc="-1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km</a:t>
            </a:r>
            <a:r>
              <a:rPr lang="en-US" sz="1400" b="1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>
                <a:solidFill>
                  <a:srgbClr val="2D3092"/>
                </a:solidFill>
                <a:latin typeface="Century Gothic"/>
                <a:cs typeface="Century Gothic"/>
              </a:rPr>
              <a:t>on</a:t>
            </a:r>
            <a:r>
              <a:rPr lang="en-US" sz="1400" b="1" spc="-2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b="1" spc="-10" dirty="0">
                <a:solidFill>
                  <a:srgbClr val="2D3092"/>
                </a:solidFill>
                <a:latin typeface="Century Gothic"/>
                <a:cs typeface="Century Gothic"/>
              </a:rPr>
              <a:t>surface</a:t>
            </a:r>
            <a:endParaRPr lang="en-US"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90000"/>
              </a:lnSpc>
              <a:spcBef>
                <a:spcPts val="28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Represents</a:t>
            </a:r>
            <a:r>
              <a:rPr lang="en-US" sz="1400" spc="-1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an</a:t>
            </a:r>
            <a:r>
              <a:rPr lang="en-US" sz="1400" spc="-6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excellent</a:t>
            </a:r>
            <a:r>
              <a:rPr lang="en-US" sz="1400" spc="-6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10" dirty="0">
                <a:solidFill>
                  <a:srgbClr val="2D3092"/>
                </a:solidFill>
                <a:latin typeface="Century Gothic"/>
                <a:cs typeface="Century Gothic"/>
              </a:rPr>
              <a:t>exploration</a:t>
            </a:r>
            <a:r>
              <a:rPr lang="en-US" sz="1400" spc="-5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opportunity</a:t>
            </a:r>
            <a:r>
              <a:rPr lang="en-US" sz="1400" spc="-1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for</a:t>
            </a:r>
            <a:r>
              <a:rPr lang="en-US" sz="1400" spc="-5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20" dirty="0">
                <a:solidFill>
                  <a:srgbClr val="2D3092"/>
                </a:solidFill>
                <a:latin typeface="Century Gothic"/>
                <a:cs typeface="Century Gothic"/>
              </a:rPr>
              <a:t>both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potential</a:t>
            </a:r>
            <a:r>
              <a:rPr lang="en-US" sz="14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to</a:t>
            </a:r>
            <a:r>
              <a:rPr lang="en-US" sz="1400" spc="-6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outline</a:t>
            </a:r>
            <a:r>
              <a:rPr lang="en-US" sz="1400" spc="-5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resources</a:t>
            </a:r>
            <a:r>
              <a:rPr lang="en-US" sz="1400" spc="-2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on</a:t>
            </a:r>
            <a:r>
              <a:rPr lang="en-US" sz="1400" spc="-5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the</a:t>
            </a:r>
            <a:r>
              <a:rPr lang="en-US" sz="1400" spc="-7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known</a:t>
            </a:r>
            <a:r>
              <a:rPr lang="en-US" sz="1400" spc="-1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Veta</a:t>
            </a:r>
            <a:r>
              <a:rPr lang="en-US" sz="1400" spc="-3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25" dirty="0">
                <a:solidFill>
                  <a:srgbClr val="2D3092"/>
                </a:solidFill>
                <a:latin typeface="Century Gothic"/>
                <a:cs typeface="Century Gothic"/>
              </a:rPr>
              <a:t>La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Princesa</a:t>
            </a:r>
            <a:r>
              <a:rPr lang="en-US" sz="1400" spc="-4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and</a:t>
            </a:r>
            <a:r>
              <a:rPr lang="en-US" sz="1400" spc="-6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to</a:t>
            </a:r>
            <a:r>
              <a:rPr lang="en-US" sz="1400" spc="-4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discover</a:t>
            </a:r>
            <a:r>
              <a:rPr lang="en-US" sz="1400" spc="-5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blind</a:t>
            </a:r>
            <a:r>
              <a:rPr lang="en-US" sz="1400" spc="-6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deposits</a:t>
            </a:r>
            <a:r>
              <a:rPr lang="en-US" sz="1400" spc="-3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on</a:t>
            </a:r>
            <a:r>
              <a:rPr lang="en-US" sz="1400" spc="-60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10" dirty="0">
                <a:solidFill>
                  <a:srgbClr val="2D3092"/>
                </a:solidFill>
                <a:latin typeface="Century Gothic"/>
                <a:cs typeface="Century Gothic"/>
              </a:rPr>
              <a:t>previously </a:t>
            </a:r>
            <a:r>
              <a:rPr lang="en-US" sz="1400" dirty="0">
                <a:solidFill>
                  <a:srgbClr val="2D3092"/>
                </a:solidFill>
                <a:latin typeface="Century Gothic"/>
                <a:cs typeface="Century Gothic"/>
              </a:rPr>
              <a:t>untested</a:t>
            </a:r>
            <a:r>
              <a:rPr lang="en-US" sz="1400" spc="-75" dirty="0">
                <a:solidFill>
                  <a:srgbClr val="2D3092"/>
                </a:solidFill>
                <a:latin typeface="Century Gothic"/>
                <a:cs typeface="Century Gothic"/>
              </a:rPr>
              <a:t> </a:t>
            </a:r>
            <a:r>
              <a:rPr lang="en-US" sz="1400" spc="-10" dirty="0">
                <a:solidFill>
                  <a:srgbClr val="2D3092"/>
                </a:solidFill>
                <a:latin typeface="Century Gothic"/>
                <a:cs typeface="Century Gothic"/>
              </a:rPr>
              <a:t>structures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42B3E181-BE5B-78BA-9FE5-CC1F523D0957}"/>
              </a:ext>
            </a:extLst>
          </p:cNvPr>
          <p:cNvSpPr/>
          <p:nvPr/>
        </p:nvSpPr>
        <p:spPr>
          <a:xfrm>
            <a:off x="11997794" y="1174369"/>
            <a:ext cx="45719" cy="3440936"/>
          </a:xfrm>
          <a:custGeom>
            <a:avLst/>
            <a:gdLst/>
            <a:ahLst/>
            <a:cxnLst/>
            <a:rect l="l" t="t" r="r" b="b"/>
            <a:pathLst>
              <a:path h="3547745">
                <a:moveTo>
                  <a:pt x="0" y="0"/>
                </a:moveTo>
                <a:lnTo>
                  <a:pt x="0" y="3547237"/>
                </a:lnTo>
              </a:path>
            </a:pathLst>
          </a:custGeom>
          <a:ln w="83566">
            <a:solidFill>
              <a:srgbClr val="C69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1CCD3B-188B-5A00-0C42-0E06D6F19C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69" y="2209799"/>
            <a:ext cx="10116697" cy="464820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630303" y="2971800"/>
            <a:ext cx="45719" cy="3822035"/>
          </a:xfrm>
          <a:custGeom>
            <a:avLst/>
            <a:gdLst/>
            <a:ahLst/>
            <a:cxnLst/>
            <a:rect l="l" t="t" r="r" b="b"/>
            <a:pathLst>
              <a:path h="5048250">
                <a:moveTo>
                  <a:pt x="0" y="0"/>
                </a:moveTo>
                <a:lnTo>
                  <a:pt x="0" y="5048034"/>
                </a:lnTo>
              </a:path>
            </a:pathLst>
          </a:custGeom>
          <a:ln w="85356">
            <a:solidFill>
              <a:srgbClr val="C69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9434" y="319544"/>
            <a:ext cx="9354414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100" cap="all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Geological Modeling </a:t>
            </a:r>
            <a:r>
              <a:rPr lang="en-US" sz="1800" cap="all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potential to grow 2X plus in size</a:t>
            </a:r>
            <a:endParaRPr sz="3100" spc="-20" dirty="0">
              <a:solidFill>
                <a:srgbClr val="33479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0EB2E839-A6CE-9D66-1003-A5DACAFE6592}"/>
              </a:ext>
            </a:extLst>
          </p:cNvPr>
          <p:cNvSpPr txBox="1"/>
          <p:nvPr/>
        </p:nvSpPr>
        <p:spPr>
          <a:xfrm>
            <a:off x="371334" y="846640"/>
            <a:ext cx="112642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Preliminary Geological Modeling of </a:t>
            </a:r>
            <a:r>
              <a:rPr lang="en-US" sz="16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La Princesa Vein, from which the Historical Resource was drilled</a:t>
            </a: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related </a:t>
            </a:r>
            <a:r>
              <a:rPr lang="en-US" sz="16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vein splays </a:t>
            </a: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and </a:t>
            </a:r>
            <a:r>
              <a:rPr lang="en-US" sz="16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crosscutting structures </a:t>
            </a: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was carried out based on surface maps and cross sections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Robust Initial Size: </a:t>
            </a:r>
            <a:r>
              <a:rPr lang="en-US" sz="14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La Princesa Vein envelope </a:t>
            </a:r>
            <a:r>
              <a:rPr lang="en-US" sz="14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has a volume of </a:t>
            </a:r>
            <a:r>
              <a:rPr lang="en-US" sz="14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8.4 Mm</a:t>
            </a:r>
            <a:r>
              <a:rPr lang="en-US" sz="1400" b="1" baseline="30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3</a:t>
            </a:r>
            <a:r>
              <a:rPr lang="en-US" sz="14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with a minimum thickness of 1.2m and stretches for </a:t>
            </a:r>
            <a:r>
              <a:rPr lang="en-US" sz="14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2.2 km along strike</a:t>
            </a:r>
            <a:r>
              <a:rPr lang="en-US" sz="14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2X or greater Size Potential of Known Deposit : </a:t>
            </a: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La Princesa Vein </a:t>
            </a:r>
            <a:r>
              <a:rPr lang="en-US" sz="1600" b="1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tonnage potential is 23.1 Mt </a:t>
            </a: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considering a uniform density of 2.75 g/cm</a:t>
            </a:r>
            <a:r>
              <a:rPr lang="en-US" sz="1600" baseline="300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b="1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5274367-6F23-21EF-629C-4F6C6337199B}"/>
              </a:ext>
            </a:extLst>
          </p:cNvPr>
          <p:cNvSpPr/>
          <p:nvPr/>
        </p:nvSpPr>
        <p:spPr>
          <a:xfrm flipH="1">
            <a:off x="11000614" y="2971800"/>
            <a:ext cx="204470" cy="3822036"/>
          </a:xfrm>
          <a:custGeom>
            <a:avLst/>
            <a:gdLst/>
            <a:ahLst/>
            <a:cxnLst/>
            <a:rect l="l" t="t" r="r" b="b"/>
            <a:pathLst>
              <a:path h="5048250">
                <a:moveTo>
                  <a:pt x="0" y="0"/>
                </a:moveTo>
                <a:lnTo>
                  <a:pt x="0" y="5048034"/>
                </a:lnTo>
              </a:path>
            </a:pathLst>
          </a:custGeom>
          <a:ln w="85356">
            <a:solidFill>
              <a:srgbClr val="C69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478" y="1370467"/>
            <a:ext cx="125730" cy="3171825"/>
          </a:xfrm>
          <a:custGeom>
            <a:avLst/>
            <a:gdLst/>
            <a:ahLst/>
            <a:cxnLst/>
            <a:rect l="l" t="t" r="r" b="b"/>
            <a:pathLst>
              <a:path w="125729" h="3171825">
                <a:moveTo>
                  <a:pt x="0" y="3171825"/>
                </a:moveTo>
                <a:lnTo>
                  <a:pt x="125730" y="3171825"/>
                </a:lnTo>
                <a:lnTo>
                  <a:pt x="125730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62690" y="1379982"/>
            <a:ext cx="116205" cy="3171825"/>
          </a:xfrm>
          <a:custGeom>
            <a:avLst/>
            <a:gdLst/>
            <a:ahLst/>
            <a:cxnLst/>
            <a:rect l="l" t="t" r="r" b="b"/>
            <a:pathLst>
              <a:path w="116204" h="3171825">
                <a:moveTo>
                  <a:pt x="0" y="3171825"/>
                </a:moveTo>
                <a:lnTo>
                  <a:pt x="116204" y="3171825"/>
                </a:lnTo>
                <a:lnTo>
                  <a:pt x="116204" y="0"/>
                </a:lnTo>
                <a:lnTo>
                  <a:pt x="0" y="0"/>
                </a:lnTo>
                <a:lnTo>
                  <a:pt x="0" y="3171825"/>
                </a:lnTo>
                <a:close/>
              </a:path>
            </a:pathLst>
          </a:custGeom>
          <a:solidFill>
            <a:srgbClr val="C69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293136"/>
              </p:ext>
            </p:extLst>
          </p:nvPr>
        </p:nvGraphicFramePr>
        <p:xfrm>
          <a:off x="494676" y="1370467"/>
          <a:ext cx="10891253" cy="3171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2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1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5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31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80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HOLE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847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sz="1400" b="1" spc="-10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847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847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INTERSECTION</a:t>
                      </a:r>
                      <a:r>
                        <a:rPr sz="1350" b="1" spc="-37" baseline="15432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50" b="1" spc="-52" baseline="15432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847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SILVER</a:t>
                      </a:r>
                      <a:r>
                        <a:rPr sz="1400" b="1" spc="-9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(g/t)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847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LEAD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(%)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847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ZINC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(%)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C2D92"/>
                      </a:solidFill>
                      <a:prstDash val="solid"/>
                    </a:lnL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847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PRIN06-02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121.0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155.0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34.0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66.1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1.08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1.60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1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PRIN06-05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1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3.5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36.2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32.7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93.2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1.45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1.33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2C2D92"/>
                      </a:solidFill>
                      <a:prstDash val="solid"/>
                    </a:lnL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3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PRIN06-09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6.8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24.2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17.4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86.4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2.48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0.18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2C2D92"/>
                      </a:solidFill>
                      <a:prstDash val="solid"/>
                    </a:lnL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PRIN06-11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40.8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55.8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15.0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214.5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1.17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0.67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2C2D92"/>
                      </a:solidFill>
                      <a:prstDash val="solid"/>
                    </a:lnL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6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PRIN07-53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61.1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73.6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12.5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570.4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2.50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1.02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2C2D92"/>
                      </a:solidFill>
                      <a:prstDash val="solid"/>
                    </a:lnL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0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PRIN07-61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91.5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109.5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2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18.0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0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174.0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5.02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2C2D92"/>
                      </a:solidFill>
                      <a:prstDash val="solid"/>
                    </a:lnL>
                    <a:lnR w="9525">
                      <a:solidFill>
                        <a:srgbClr val="2C2D92"/>
                      </a:solidFill>
                      <a:prstDash val="solid"/>
                    </a:lnR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25" dirty="0">
                          <a:solidFill>
                            <a:srgbClr val="3B3B3B"/>
                          </a:solidFill>
                          <a:latin typeface="Times New Roman"/>
                          <a:cs typeface="Times New Roman"/>
                        </a:rPr>
                        <a:t>1.76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2C2D92"/>
                      </a:solidFill>
                      <a:prstDash val="solid"/>
                    </a:lnL>
                    <a:lnT w="9525">
                      <a:solidFill>
                        <a:srgbClr val="2C2D92"/>
                      </a:solidFill>
                      <a:prstDash val="solid"/>
                    </a:lnT>
                    <a:lnB w="9525">
                      <a:solidFill>
                        <a:srgbClr val="2C2D92"/>
                      </a:solidFill>
                      <a:prstDash val="solid"/>
                    </a:lnB>
                    <a:solidFill>
                      <a:srgbClr val="33479F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9186" y="389634"/>
            <a:ext cx="632142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45" dirty="0">
                <a:solidFill>
                  <a:srgbClr val="33479F"/>
                </a:solidFill>
              </a:rPr>
              <a:t>HIGH-GRADE </a:t>
            </a:r>
            <a:r>
              <a:rPr sz="3100" spc="-15" dirty="0">
                <a:solidFill>
                  <a:srgbClr val="33479F"/>
                </a:solidFill>
              </a:rPr>
              <a:t>SILVER</a:t>
            </a:r>
            <a:r>
              <a:rPr sz="3100" spc="-114" dirty="0">
                <a:solidFill>
                  <a:srgbClr val="33479F"/>
                </a:solidFill>
              </a:rPr>
              <a:t> </a:t>
            </a:r>
            <a:r>
              <a:rPr sz="3100" spc="-20" dirty="0">
                <a:solidFill>
                  <a:srgbClr val="33479F"/>
                </a:solidFill>
              </a:rPr>
              <a:t>INTERCEPTS</a:t>
            </a:r>
            <a:endParaRPr sz="3100" dirty="0"/>
          </a:p>
        </p:txBody>
      </p:sp>
      <p:sp>
        <p:nvSpPr>
          <p:cNvPr id="6" name="object 6"/>
          <p:cNvSpPr/>
          <p:nvPr/>
        </p:nvSpPr>
        <p:spPr>
          <a:xfrm>
            <a:off x="0" y="319544"/>
            <a:ext cx="371334" cy="768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0274" y="5116195"/>
            <a:ext cx="1095565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Note: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Intersections </a:t>
            </a:r>
            <a:r>
              <a:rPr sz="1400" b="1" i="1" spc="5" dirty="0">
                <a:solidFill>
                  <a:srgbClr val="006DC0"/>
                </a:solidFill>
                <a:latin typeface="Times New Roman"/>
                <a:cs typeface="Times New Roman"/>
              </a:rPr>
              <a:t>are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reported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as core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lengths and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are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not necessarily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true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thickness.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Refer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to NI </a:t>
            </a:r>
            <a:r>
              <a:rPr sz="14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43-101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technical report on </a:t>
            </a:r>
            <a:r>
              <a:rPr sz="14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the </a:t>
            </a:r>
            <a:r>
              <a:rPr sz="14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La </a:t>
            </a:r>
            <a:r>
              <a:rPr sz="1400" b="1" i="1" spc="-20" dirty="0">
                <a:solidFill>
                  <a:srgbClr val="006DC0"/>
                </a:solidFill>
                <a:latin typeface="Times New Roman"/>
                <a:cs typeface="Times New Roman"/>
              </a:rPr>
              <a:t>Princesa 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Property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prepared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for Alcon Silver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(Chance,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June </a:t>
            </a:r>
            <a:r>
              <a:rPr sz="1400" b="1" i="1" spc="5" dirty="0">
                <a:solidFill>
                  <a:srgbClr val="006DC0"/>
                </a:solidFill>
                <a:latin typeface="Times New Roman"/>
                <a:cs typeface="Times New Roman"/>
              </a:rPr>
              <a:t>24,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2024) available online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at SEDAR+. All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technical </a:t>
            </a:r>
            <a:r>
              <a:rPr sz="14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information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was derived </a:t>
            </a:r>
            <a:r>
              <a:rPr sz="14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from 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drill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campaigns 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completed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by</a:t>
            </a:r>
            <a:r>
              <a:rPr sz="1400" b="1" i="1" spc="-4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Caracara</a:t>
            </a:r>
            <a:r>
              <a:rPr sz="1400" b="1" i="1" spc="-1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Silver</a:t>
            </a:r>
            <a:r>
              <a:rPr sz="1400" b="1" i="1" spc="-2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(2006-2013)</a:t>
            </a:r>
            <a:r>
              <a:rPr sz="1400" b="1" i="1" spc="-6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and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subject</a:t>
            </a:r>
            <a:r>
              <a:rPr sz="1400" b="1" i="1" spc="-3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to</a:t>
            </a:r>
            <a:r>
              <a:rPr sz="1400" b="1" i="1" spc="1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QAQC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protocols</a:t>
            </a:r>
            <a:r>
              <a:rPr sz="1400" b="1" i="1" spc="-3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administered</a:t>
            </a:r>
            <a:r>
              <a:rPr sz="1400" b="1" i="1" spc="-10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spc="-5" dirty="0">
                <a:solidFill>
                  <a:srgbClr val="006DC0"/>
                </a:solidFill>
                <a:latin typeface="Times New Roman"/>
                <a:cs typeface="Times New Roman"/>
              </a:rPr>
              <a:t>by</a:t>
            </a:r>
            <a:r>
              <a:rPr sz="1400" b="1" i="1" spc="-45" dirty="0">
                <a:solidFill>
                  <a:srgbClr val="006DC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6DC0"/>
                </a:solidFill>
                <a:latin typeface="Times New Roman"/>
                <a:cs typeface="Times New Roman"/>
              </a:rPr>
              <a:t>CaracaraSilver</a:t>
            </a:r>
            <a:r>
              <a:rPr sz="1400" b="1" dirty="0"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14440</TotalTime>
  <Words>2950</Words>
  <Application>Microsoft Office PowerPoint</Application>
  <PresentationFormat>Widescreen</PresentationFormat>
  <Paragraphs>252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Malgun Gothic Semilight</vt:lpstr>
      <vt:lpstr>Aptos</vt:lpstr>
      <vt:lpstr>Arial</vt:lpstr>
      <vt:lpstr>Calibri</vt:lpstr>
      <vt:lpstr>Century Gothic</vt:lpstr>
      <vt:lpstr>Times New Roman</vt:lpstr>
      <vt:lpstr>Verdana</vt:lpstr>
      <vt:lpstr>Wingdings</vt:lpstr>
      <vt:lpstr>Office Theme</vt:lpstr>
      <vt:lpstr>PowerPoint Presentation</vt:lpstr>
      <vt:lpstr>DISCLAIMER</vt:lpstr>
      <vt:lpstr>A SILVER DEAL PRIMED FOR ITS DEBUT</vt:lpstr>
      <vt:lpstr>FLOURISHING PUNO-CUSCO MINING REGION</vt:lpstr>
      <vt:lpstr>THE FOUNDATIONAL ASSET</vt:lpstr>
      <vt:lpstr>INFRASTRUCTURE AND LOGISTICS</vt:lpstr>
      <vt:lpstr>ROBUST HISTORICAL SILVER  RESOURCE</vt:lpstr>
      <vt:lpstr>Geological Modeling potential to grow 2X plus in size</vt:lpstr>
      <vt:lpstr>HIGH-GRADE SILVER INTERCEPTS</vt:lpstr>
      <vt:lpstr>Drill results long Section</vt:lpstr>
      <vt:lpstr>Princesa Expansion Target SURFACE GEOCHEMISTRY - silver</vt:lpstr>
      <vt:lpstr>PRINCESA DEPOSIT AND EXPANSION TARGET CATALYSTS</vt:lpstr>
      <vt:lpstr>PROPOSED INFILL / STEP-OUT DRILL PROGRAM</vt:lpstr>
      <vt:lpstr>PROPOSED TARGETING DRILL PROGRAM</vt:lpstr>
      <vt:lpstr>The Star CRD Project, First Mover Advantage  </vt:lpstr>
      <vt:lpstr>Star Project – A Silver crd Project In An Historic Mining District</vt:lpstr>
      <vt:lpstr>Rebel Silver-A Primary Drill Target</vt:lpstr>
      <vt:lpstr>Hickory Rebel Targets</vt:lpstr>
      <vt:lpstr>STAR PROJECT CATALYSTS TO FIRST DRILL PROGRAM</vt:lpstr>
      <vt:lpstr>PROVEN MINE FINDERS</vt:lpstr>
      <vt:lpstr>PROVEN ADVISORS</vt:lpstr>
      <vt:lpstr>SHARE CAPITAL STRUCTURE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Bob Tyson</cp:lastModifiedBy>
  <cp:revision>23</cp:revision>
  <dcterms:created xsi:type="dcterms:W3CDTF">2025-10-14T22:17:16Z</dcterms:created>
  <dcterms:modified xsi:type="dcterms:W3CDTF">2025-11-05T16:25:11Z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2025-09-20T00:00:00Z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2025-10-14T00:00:00Z</vt:filetime>
  </property>
</Properties>
</file>